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3"/>
  </p:notesMasterIdLst>
  <p:sldIdLst>
    <p:sldId id="319" r:id="rId2"/>
    <p:sldId id="669" r:id="rId3"/>
    <p:sldId id="668" r:id="rId4"/>
    <p:sldId id="657" r:id="rId5"/>
    <p:sldId id="670" r:id="rId6"/>
    <p:sldId id="674" r:id="rId7"/>
    <p:sldId id="675" r:id="rId8"/>
    <p:sldId id="676" r:id="rId9"/>
    <p:sldId id="677" r:id="rId10"/>
    <p:sldId id="678" r:id="rId11"/>
    <p:sldId id="679" r:id="rId12"/>
    <p:sldId id="680" r:id="rId13"/>
    <p:sldId id="681" r:id="rId14"/>
    <p:sldId id="682" r:id="rId15"/>
    <p:sldId id="683" r:id="rId16"/>
    <p:sldId id="685" r:id="rId17"/>
    <p:sldId id="686" r:id="rId18"/>
    <p:sldId id="687" r:id="rId19"/>
    <p:sldId id="688" r:id="rId20"/>
    <p:sldId id="689" r:id="rId21"/>
    <p:sldId id="690" r:id="rId22"/>
    <p:sldId id="691" r:id="rId23"/>
    <p:sldId id="692" r:id="rId24"/>
    <p:sldId id="693" r:id="rId25"/>
    <p:sldId id="694" r:id="rId26"/>
    <p:sldId id="695" r:id="rId27"/>
    <p:sldId id="696" r:id="rId28"/>
    <p:sldId id="697" r:id="rId29"/>
    <p:sldId id="698" r:id="rId30"/>
    <p:sldId id="642" r:id="rId31"/>
    <p:sldId id="643" r:id="rId32"/>
  </p:sldIdLst>
  <p:sldSz cx="9144000" cy="6858000" type="screen4x3"/>
  <p:notesSz cx="6858000" cy="9144000"/>
  <p:defaultTextStyle>
    <a:defPPr>
      <a:defRPr lang="zh-CN"/>
    </a:defPPr>
    <a:lvl1pPr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1pPr>
    <a:lvl2pPr marL="4572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2pPr>
    <a:lvl3pPr marL="9144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3pPr>
    <a:lvl4pPr marL="13716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4pPr>
    <a:lvl5pPr marL="18288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5pPr>
    <a:lvl6pPr marL="2286000" algn="l" defTabSz="914400" rtl="0" eaLnBrk="1" latinLnBrk="0" hangingPunct="1">
      <a:defRPr sz="2000" b="1" kern="1200">
        <a:solidFill>
          <a:schemeClr val="tx1"/>
        </a:solidFill>
        <a:latin typeface="仿宋_GB2312" pitchFamily="49" charset="-122"/>
        <a:ea typeface="仿宋_GB2312" pitchFamily="49" charset="-122"/>
        <a:cs typeface="+mn-cs"/>
      </a:defRPr>
    </a:lvl6pPr>
    <a:lvl7pPr marL="2743200" algn="l" defTabSz="914400" rtl="0" eaLnBrk="1" latinLnBrk="0" hangingPunct="1">
      <a:defRPr sz="2000" b="1" kern="1200">
        <a:solidFill>
          <a:schemeClr val="tx1"/>
        </a:solidFill>
        <a:latin typeface="仿宋_GB2312" pitchFamily="49" charset="-122"/>
        <a:ea typeface="仿宋_GB2312" pitchFamily="49" charset="-122"/>
        <a:cs typeface="+mn-cs"/>
      </a:defRPr>
    </a:lvl7pPr>
    <a:lvl8pPr marL="3200400" algn="l" defTabSz="914400" rtl="0" eaLnBrk="1" latinLnBrk="0" hangingPunct="1">
      <a:defRPr sz="2000" b="1" kern="1200">
        <a:solidFill>
          <a:schemeClr val="tx1"/>
        </a:solidFill>
        <a:latin typeface="仿宋_GB2312" pitchFamily="49" charset="-122"/>
        <a:ea typeface="仿宋_GB2312" pitchFamily="49" charset="-122"/>
        <a:cs typeface="+mn-cs"/>
      </a:defRPr>
    </a:lvl8pPr>
    <a:lvl9pPr marL="3657600" algn="l" defTabSz="914400" rtl="0" eaLnBrk="1" latinLnBrk="0" hangingPunct="1">
      <a:defRPr sz="2000" b="1" kern="1200">
        <a:solidFill>
          <a:schemeClr val="tx1"/>
        </a:solidFill>
        <a:latin typeface="仿宋_GB2312" pitchFamily="49" charset="-122"/>
        <a:ea typeface="仿宋_GB2312" pitchFamily="49"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b" initials="bob" lastIdx="1" clrIdx="0">
    <p:extLst>
      <p:ext uri="{19B8F6BF-5375-455C-9EA6-DF929625EA0E}">
        <p15:presenceInfo xmlns:p15="http://schemas.microsoft.com/office/powerpoint/2012/main" userId="bob"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00"/>
    <a:srgbClr val="800000"/>
    <a:srgbClr val="0000FF"/>
    <a:srgbClr val="33CC33"/>
    <a:srgbClr val="990000"/>
    <a:srgbClr val="CC00FF"/>
    <a:srgbClr val="FEE3D2"/>
    <a:srgbClr val="C04C04"/>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60" autoAdjust="0"/>
    <p:restoredTop sz="86834" autoAdjust="0"/>
  </p:normalViewPr>
  <p:slideViewPr>
    <p:cSldViewPr>
      <p:cViewPr varScale="1">
        <p:scale>
          <a:sx n="141" d="100"/>
          <a:sy n="141" d="100"/>
        </p:scale>
        <p:origin x="4896"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notesViewPr>
    <p:cSldViewPr>
      <p:cViewPr varScale="1">
        <p:scale>
          <a:sx n="70" d="100"/>
          <a:sy n="70" d="100"/>
        </p:scale>
        <p:origin x="-214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b="0">
                <a:latin typeface="+mn-lt"/>
                <a:ea typeface="+mn-ea"/>
                <a:cs typeface="+mn-cs"/>
              </a:defRPr>
            </a:lvl1pPr>
          </a:lstStyle>
          <a:p>
            <a:pPr>
              <a:defRPr/>
            </a:pPr>
            <a:endParaRPr lang="zh-CN" altLang="en-US"/>
          </a:p>
        </p:txBody>
      </p:sp>
      <p:sp>
        <p:nvSpPr>
          <p:cNvPr id="3" name="日期占位符 2">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b="0">
                <a:latin typeface="+mn-lt"/>
                <a:ea typeface="+mn-ea"/>
                <a:cs typeface="+mn-cs"/>
              </a:defRPr>
            </a:lvl1pPr>
          </a:lstStyle>
          <a:p>
            <a:pPr>
              <a:defRPr/>
            </a:pPr>
            <a:fld id="{BA202968-A12F-4FE4-8D44-D30AC87ADD91}" type="datetimeFigureOut">
              <a:rPr lang="zh-CN" altLang="en-US"/>
              <a:pPr>
                <a:defRPr/>
              </a:pPr>
              <a:t>2022/9/1</a:t>
            </a:fld>
            <a:endParaRPr lang="zh-CN" altLang="en-US"/>
          </a:p>
        </p:txBody>
      </p:sp>
      <p:sp>
        <p:nvSpPr>
          <p:cNvPr id="4" name="幻灯片图像占位符 3">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b="0">
                <a:latin typeface="+mn-lt"/>
                <a:ea typeface="+mn-ea"/>
                <a:cs typeface="+mn-cs"/>
              </a:defRPr>
            </a:lvl1pPr>
          </a:lstStyle>
          <a:p>
            <a:pPr>
              <a:defRPr/>
            </a:pPr>
            <a:endParaRPr lang="zh-CN" altLang="en-US"/>
          </a:p>
        </p:txBody>
      </p:sp>
      <p:sp>
        <p:nvSpPr>
          <p:cNvPr id="7" name="灯片编号占位符 6">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b="0">
                <a:latin typeface="Calibri" pitchFamily="34" charset="0"/>
                <a:ea typeface="宋体" pitchFamily="2" charset="-122"/>
              </a:defRPr>
            </a:lvl1pPr>
          </a:lstStyle>
          <a:p>
            <a:pPr>
              <a:defRPr/>
            </a:pPr>
            <a:fld id="{775431AA-0E7E-4B48-8BFF-7B61E1422AA4}" type="slidenum">
              <a:rPr lang="zh-CN" altLang="en-US"/>
              <a:pPr>
                <a:defRPr/>
              </a:pPr>
              <a:t>‹#›</a:t>
            </a:fld>
            <a:endParaRPr lang="zh-CN" altLang="en-US"/>
          </a:p>
        </p:txBody>
      </p:sp>
    </p:spTree>
    <p:extLst>
      <p:ext uri="{BB962C8B-B14F-4D97-AF65-F5344CB8AC3E}">
        <p14:creationId xmlns:p14="http://schemas.microsoft.com/office/powerpoint/2010/main" val="350863703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a:t>
            </a:fld>
            <a:endParaRPr lang="zh-CN" altLang="en-US"/>
          </a:p>
        </p:txBody>
      </p:sp>
    </p:spTree>
    <p:extLst>
      <p:ext uri="{BB962C8B-B14F-4D97-AF65-F5344CB8AC3E}">
        <p14:creationId xmlns:p14="http://schemas.microsoft.com/office/powerpoint/2010/main" val="2990117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3</a:t>
            </a:fld>
            <a:endParaRPr lang="zh-CN" altLang="en-US"/>
          </a:p>
        </p:txBody>
      </p:sp>
    </p:spTree>
    <p:extLst>
      <p:ext uri="{BB962C8B-B14F-4D97-AF65-F5344CB8AC3E}">
        <p14:creationId xmlns:p14="http://schemas.microsoft.com/office/powerpoint/2010/main" val="21426388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pic>
        <p:nvPicPr>
          <p:cNvPr id="3"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5" name="灯片编号占位符 5">
            <a:extLst/>
          </p:cNvPr>
          <p:cNvSpPr txBox="1">
            <a:spLocks/>
          </p:cNvSpPr>
          <p:nvPr userDrawn="1"/>
        </p:nvSpPr>
        <p:spPr>
          <a:xfrm>
            <a:off x="7019925" y="6553200"/>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1DF31B22-8973-4EFC-94CF-ECA29AE1F7D0}"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pic>
        <p:nvPicPr>
          <p:cNvPr id="6" name="图片 10"/>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8" name="灯片编号占位符 5">
            <a:extLst/>
          </p:cNvPr>
          <p:cNvSpPr txBox="1">
            <a:spLocks/>
          </p:cNvSpPr>
          <p:nvPr userDrawn="1"/>
        </p:nvSpPr>
        <p:spPr>
          <a:xfrm>
            <a:off x="7019925" y="6553200"/>
            <a:ext cx="2133600" cy="365125"/>
          </a:xfrm>
          <a:prstGeom prst="rect">
            <a:avLst/>
          </a:prstGeom>
        </p:spPr>
        <p:txBody>
          <a:bodyPr anchor="ct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6F980787-70AC-4EA4-9E72-81DF5C586621}"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sp>
        <p:nvSpPr>
          <p:cNvPr id="2" name="标题 1"/>
          <p:cNvSpPr>
            <a:spLocks noGrp="1"/>
          </p:cNvSpPr>
          <p:nvPr>
            <p:ph type="title"/>
          </p:nvPr>
        </p:nvSpPr>
        <p:spPr/>
        <p:txBody>
          <a:bodyPr/>
          <a:lstStyle/>
          <a:p>
            <a:r>
              <a:rPr lang="zh-CN" altLang="en-US"/>
              <a:t>单击此处编辑母版标题样式</a:t>
            </a:r>
          </a:p>
        </p:txBody>
      </p:sp>
      <p:sp>
        <p:nvSpPr>
          <p:cNvPr id="9" name="日期占位符 2">
            <a:extLst/>
          </p:cNvPr>
          <p:cNvSpPr>
            <a:spLocks noGrp="1"/>
          </p:cNvSpPr>
          <p:nvPr>
            <p:ph type="dt" sz="half" idx="10"/>
          </p:nvPr>
        </p:nvSpPr>
        <p:spPr/>
        <p:txBody>
          <a:bodyPr/>
          <a:lstStyle>
            <a:lvl1pPr>
              <a:defRPr/>
            </a:lvl1pPr>
          </a:lstStyle>
          <a:p>
            <a:pPr>
              <a:defRPr/>
            </a:pPr>
            <a:fld id="{EE2FC936-9101-40B4-81FB-5C8B5B68CA7C}" type="datetime1">
              <a:rPr lang="zh-CN" altLang="en-US"/>
              <a:pPr>
                <a:defRPr/>
              </a:pPr>
              <a:t>2022/9/1</a:t>
            </a:fld>
            <a:endParaRPr lang="zh-CN" altLang="en-US"/>
          </a:p>
        </p:txBody>
      </p:sp>
      <p:sp>
        <p:nvSpPr>
          <p:cNvPr id="10" name="页脚占位符 3">
            <a:extLst/>
          </p:cNvPr>
          <p:cNvSpPr>
            <a:spLocks noGrp="1"/>
          </p:cNvSpPr>
          <p:nvPr>
            <p:ph type="ftr" sz="quarter" idx="11"/>
          </p:nvPr>
        </p:nvSpPr>
        <p:spPr/>
        <p:txBody>
          <a:bodyPr/>
          <a:lstStyle>
            <a:lvl1pPr>
              <a:defRPr/>
            </a:lvl1pPr>
          </a:lstStyle>
          <a:p>
            <a:pPr>
              <a:defRPr/>
            </a:pPr>
            <a:endParaRPr lang="en-US" altLang="zh-CN"/>
          </a:p>
        </p:txBody>
      </p:sp>
      <p:sp>
        <p:nvSpPr>
          <p:cNvPr id="11" name="灯片编号占位符 4">
            <a:extLst/>
          </p:cNvPr>
          <p:cNvSpPr>
            <a:spLocks noGrp="1"/>
          </p:cNvSpPr>
          <p:nvPr>
            <p:ph type="sldNum" sz="quarter" idx="12"/>
          </p:nvPr>
        </p:nvSpPr>
        <p:spPr/>
        <p:txBody>
          <a:bodyPr/>
          <a:lstStyle>
            <a:lvl1pPr>
              <a:defRPr/>
            </a:lvl1pPr>
          </a:lstStyle>
          <a:p>
            <a:pPr>
              <a:defRPr/>
            </a:pPr>
            <a:fld id="{40B32E0E-4A0F-4DFA-9A92-97DD5339E610}" type="slidenum">
              <a:rPr lang="zh-CN" altLang="en-US"/>
              <a:pPr>
                <a:defRPr/>
              </a:pPr>
              <a:t>‹#›</a:t>
            </a:fld>
            <a:endParaRPr lang="zh-CN" altLang="en-US"/>
          </a:p>
        </p:txBody>
      </p:sp>
    </p:spTree>
    <p:extLst>
      <p:ext uri="{BB962C8B-B14F-4D97-AF65-F5344CB8AC3E}">
        <p14:creationId xmlns:p14="http://schemas.microsoft.com/office/powerpoint/2010/main" val="253089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p:cNvPr>
          <p:cNvSpPr>
            <a:spLocks noGrp="1"/>
          </p:cNvSpPr>
          <p:nvPr>
            <p:ph type="dt" sz="half" idx="10"/>
          </p:nvPr>
        </p:nvSpPr>
        <p:spPr/>
        <p:txBody>
          <a:bodyPr/>
          <a:lstStyle>
            <a:lvl1pPr>
              <a:defRPr/>
            </a:lvl1pPr>
          </a:lstStyle>
          <a:p>
            <a:pPr>
              <a:defRPr/>
            </a:pPr>
            <a:fld id="{43D3420B-D0AF-4AB4-90F8-FC4FF80E4987}" type="datetime1">
              <a:rPr lang="zh-CN" altLang="en-US"/>
              <a:pPr>
                <a:defRPr/>
              </a:pPr>
              <a:t>2022/9/1</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E2A4736F-15C1-4CEB-9852-59E4EBD1EF87}" type="slidenum">
              <a:rPr lang="zh-CN" altLang="en-US"/>
              <a:pPr>
                <a:defRPr/>
              </a:pPr>
              <a:t>‹#›</a:t>
            </a:fld>
            <a:endParaRPr lang="zh-CN" altLang="en-US"/>
          </a:p>
        </p:txBody>
      </p:sp>
    </p:spTree>
    <p:extLst>
      <p:ext uri="{BB962C8B-B14F-4D97-AF65-F5344CB8AC3E}">
        <p14:creationId xmlns:p14="http://schemas.microsoft.com/office/powerpoint/2010/main" val="1694261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4630BB5B-145C-419F-8A7D-F1FC09DE92EC}" type="datetime1">
              <a:rPr lang="zh-CN" altLang="en-US"/>
              <a:pPr>
                <a:defRPr/>
              </a:pPr>
              <a:t>2022/9/1</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9987881E-9B02-4893-B5C9-A984691B5AE0}" type="slidenum">
              <a:rPr lang="zh-CN" altLang="en-US"/>
              <a:pPr>
                <a:defRPr/>
              </a:pPr>
              <a:t>‹#›</a:t>
            </a:fld>
            <a:endParaRPr lang="zh-CN" altLang="en-US"/>
          </a:p>
        </p:txBody>
      </p:sp>
    </p:spTree>
    <p:extLst>
      <p:ext uri="{BB962C8B-B14F-4D97-AF65-F5344CB8AC3E}">
        <p14:creationId xmlns:p14="http://schemas.microsoft.com/office/powerpoint/2010/main" val="35942761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6FB6A2B7-AD0A-4780-BBF8-9287ACF66C9C}" type="datetime1">
              <a:rPr lang="zh-CN" altLang="en-US"/>
              <a:pPr>
                <a:defRPr/>
              </a:pPr>
              <a:t>2022/9/1</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3A047927-14BB-4FFE-93DF-9E20ECBE13A7}" type="slidenum">
              <a:rPr lang="zh-CN" altLang="en-US"/>
              <a:pPr>
                <a:defRPr/>
              </a:pPr>
              <a:t>‹#›</a:t>
            </a:fld>
            <a:endParaRPr lang="zh-CN" altLang="en-US"/>
          </a:p>
        </p:txBody>
      </p:sp>
    </p:spTree>
    <p:extLst>
      <p:ext uri="{BB962C8B-B14F-4D97-AF65-F5344CB8AC3E}">
        <p14:creationId xmlns:p14="http://schemas.microsoft.com/office/powerpoint/2010/main" val="11408817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2"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4" name="灯片编号占位符 5">
            <a:extLst/>
          </p:cNvPr>
          <p:cNvSpPr txBox="1">
            <a:spLocks/>
          </p:cNvSpPr>
          <p:nvPr userDrawn="1"/>
        </p:nvSpPr>
        <p:spPr>
          <a:xfrm>
            <a:off x="7010400" y="6492875"/>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B078231B-CF02-46B2-86EB-9D46AE937C94}"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sp>
        <p:nvSpPr>
          <p:cNvPr id="5" name="日期占位符 3">
            <a:extLst/>
          </p:cNvPr>
          <p:cNvSpPr>
            <a:spLocks noGrp="1"/>
          </p:cNvSpPr>
          <p:nvPr>
            <p:ph type="dt" sz="half" idx="10"/>
          </p:nvPr>
        </p:nvSpPr>
        <p:spPr/>
        <p:txBody>
          <a:bodyPr/>
          <a:lstStyle>
            <a:lvl1pPr>
              <a:defRPr/>
            </a:lvl1pPr>
          </a:lstStyle>
          <a:p>
            <a:pPr>
              <a:defRPr/>
            </a:pPr>
            <a:fld id="{A4D5BFCF-3408-4F18-9FB0-893381C24863}" type="datetime1">
              <a:rPr lang="zh-CN" altLang="en-US"/>
              <a:pPr>
                <a:defRPr/>
              </a:pPr>
              <a:t>2022/9/1</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Tree>
    <p:extLst>
      <p:ext uri="{BB962C8B-B14F-4D97-AF65-F5344CB8AC3E}">
        <p14:creationId xmlns:p14="http://schemas.microsoft.com/office/powerpoint/2010/main" val="2648664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DFF74909-3C41-4097-BBAA-8B7D3EAD58CF}" type="datetime1">
              <a:rPr lang="zh-CN" altLang="en-US"/>
              <a:pPr>
                <a:defRPr/>
              </a:pPr>
              <a:t>2022/9/1</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DF5C338C-E8F9-4BC5-BEFF-77D1C3A691E7}" type="slidenum">
              <a:rPr lang="zh-CN" altLang="en-US"/>
              <a:pPr>
                <a:defRPr/>
              </a:pPr>
              <a:t>‹#›</a:t>
            </a:fld>
            <a:endParaRPr lang="zh-CN" altLang="en-US"/>
          </a:p>
        </p:txBody>
      </p:sp>
    </p:spTree>
    <p:extLst>
      <p:ext uri="{BB962C8B-B14F-4D97-AF65-F5344CB8AC3E}">
        <p14:creationId xmlns:p14="http://schemas.microsoft.com/office/powerpoint/2010/main" val="2745997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a:extLst/>
          </p:cNvPr>
          <p:cNvSpPr>
            <a:spLocks noGrp="1"/>
          </p:cNvSpPr>
          <p:nvPr>
            <p:ph type="dt" sz="half" idx="10"/>
          </p:nvPr>
        </p:nvSpPr>
        <p:spPr/>
        <p:txBody>
          <a:bodyPr/>
          <a:lstStyle>
            <a:lvl1pPr>
              <a:defRPr/>
            </a:lvl1pPr>
          </a:lstStyle>
          <a:p>
            <a:pPr>
              <a:defRPr/>
            </a:pPr>
            <a:fld id="{A595C567-7838-489D-8409-7066312DEDDB}" type="datetime1">
              <a:rPr lang="zh-CN" altLang="en-US"/>
              <a:pPr>
                <a:defRPr/>
              </a:pPr>
              <a:t>2022/9/1</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DAB13300-D6D1-41CA-A125-F183E322BAA4}" type="slidenum">
              <a:rPr lang="zh-CN" altLang="en-US"/>
              <a:pPr>
                <a:defRPr/>
              </a:pPr>
              <a:t>‹#›</a:t>
            </a:fld>
            <a:endParaRPr lang="zh-CN" altLang="en-US"/>
          </a:p>
        </p:txBody>
      </p:sp>
    </p:spTree>
    <p:extLst>
      <p:ext uri="{BB962C8B-B14F-4D97-AF65-F5344CB8AC3E}">
        <p14:creationId xmlns:p14="http://schemas.microsoft.com/office/powerpoint/2010/main" val="2625636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p:cNvPr>
          <p:cNvSpPr>
            <a:spLocks noGrp="1"/>
          </p:cNvSpPr>
          <p:nvPr>
            <p:ph type="dt" sz="half" idx="10"/>
          </p:nvPr>
        </p:nvSpPr>
        <p:spPr/>
        <p:txBody>
          <a:bodyPr/>
          <a:lstStyle>
            <a:lvl1pPr>
              <a:defRPr/>
            </a:lvl1pPr>
          </a:lstStyle>
          <a:p>
            <a:pPr>
              <a:defRPr/>
            </a:pPr>
            <a:fld id="{A857A0B7-412A-4E80-AE82-1B0A13BD0216}" type="datetime1">
              <a:rPr lang="zh-CN" altLang="en-US"/>
              <a:pPr>
                <a:defRPr/>
              </a:pPr>
              <a:t>2022/9/1</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3EA2CC0A-A4D4-4F43-AC6D-BAE94F0BB94A}" type="slidenum">
              <a:rPr lang="zh-CN" altLang="en-US"/>
              <a:pPr>
                <a:defRPr/>
              </a:pPr>
              <a:t>‹#›</a:t>
            </a:fld>
            <a:endParaRPr lang="zh-CN" altLang="en-US"/>
          </a:p>
        </p:txBody>
      </p:sp>
    </p:spTree>
    <p:extLst>
      <p:ext uri="{BB962C8B-B14F-4D97-AF65-F5344CB8AC3E}">
        <p14:creationId xmlns:p14="http://schemas.microsoft.com/office/powerpoint/2010/main" val="2180299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p:cNvPr>
          <p:cNvSpPr>
            <a:spLocks noGrp="1"/>
          </p:cNvSpPr>
          <p:nvPr>
            <p:ph type="dt" sz="half" idx="10"/>
          </p:nvPr>
        </p:nvSpPr>
        <p:spPr/>
        <p:txBody>
          <a:bodyPr/>
          <a:lstStyle>
            <a:lvl1pPr>
              <a:defRPr/>
            </a:lvl1pPr>
          </a:lstStyle>
          <a:p>
            <a:pPr>
              <a:defRPr/>
            </a:pPr>
            <a:fld id="{8974D219-8AE8-47C3-BA28-FA55640F2FD7}" type="datetime1">
              <a:rPr lang="zh-CN" altLang="en-US"/>
              <a:pPr>
                <a:defRPr/>
              </a:pPr>
              <a:t>2022/9/1</a:t>
            </a:fld>
            <a:endParaRPr lang="zh-CN" altLang="en-US"/>
          </a:p>
        </p:txBody>
      </p:sp>
      <p:sp>
        <p:nvSpPr>
          <p:cNvPr id="8" name="页脚占位符 4">
            <a:extLst/>
          </p:cNvPr>
          <p:cNvSpPr>
            <a:spLocks noGrp="1"/>
          </p:cNvSpPr>
          <p:nvPr>
            <p:ph type="ftr" sz="quarter" idx="11"/>
          </p:nvPr>
        </p:nvSpPr>
        <p:spPr/>
        <p:txBody>
          <a:bodyPr/>
          <a:lstStyle>
            <a:lvl1pPr>
              <a:defRPr/>
            </a:lvl1pPr>
          </a:lstStyle>
          <a:p>
            <a:pPr>
              <a:defRPr/>
            </a:pPr>
            <a:endParaRPr lang="en-US" altLang="zh-CN"/>
          </a:p>
        </p:txBody>
      </p:sp>
      <p:sp>
        <p:nvSpPr>
          <p:cNvPr id="9" name="灯片编号占位符 5">
            <a:extLst/>
          </p:cNvPr>
          <p:cNvSpPr>
            <a:spLocks noGrp="1"/>
          </p:cNvSpPr>
          <p:nvPr>
            <p:ph type="sldNum" sz="quarter" idx="12"/>
          </p:nvPr>
        </p:nvSpPr>
        <p:spPr/>
        <p:txBody>
          <a:bodyPr/>
          <a:lstStyle>
            <a:lvl1pPr>
              <a:defRPr/>
            </a:lvl1pPr>
          </a:lstStyle>
          <a:p>
            <a:pPr>
              <a:defRPr/>
            </a:pPr>
            <a:fld id="{F3117308-9844-486A-AAAA-F4B173CC9A2D}" type="slidenum">
              <a:rPr lang="zh-CN" altLang="en-US"/>
              <a:pPr>
                <a:defRPr/>
              </a:pPr>
              <a:t>‹#›</a:t>
            </a:fld>
            <a:endParaRPr lang="zh-CN" altLang="en-US"/>
          </a:p>
        </p:txBody>
      </p:sp>
    </p:spTree>
    <p:extLst>
      <p:ext uri="{BB962C8B-B14F-4D97-AF65-F5344CB8AC3E}">
        <p14:creationId xmlns:p14="http://schemas.microsoft.com/office/powerpoint/2010/main" val="2061133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p:cNvPr>
          <p:cNvSpPr>
            <a:spLocks noGrp="1"/>
          </p:cNvSpPr>
          <p:nvPr>
            <p:ph type="dt" sz="half" idx="10"/>
          </p:nvPr>
        </p:nvSpPr>
        <p:spPr/>
        <p:txBody>
          <a:bodyPr/>
          <a:lstStyle>
            <a:lvl1pPr>
              <a:defRPr/>
            </a:lvl1pPr>
          </a:lstStyle>
          <a:p>
            <a:pPr>
              <a:defRPr/>
            </a:pPr>
            <a:fld id="{9C3A11B6-5D75-4785-A980-3C3F7FF01FDB}" type="datetime1">
              <a:rPr lang="zh-CN" altLang="en-US"/>
              <a:pPr>
                <a:defRPr/>
              </a:pPr>
              <a:t>2022/9/1</a:t>
            </a:fld>
            <a:endParaRPr lang="zh-CN" altLang="en-US"/>
          </a:p>
        </p:txBody>
      </p:sp>
      <p:sp>
        <p:nvSpPr>
          <p:cNvPr id="4" name="页脚占位符 4">
            <a:extLst/>
          </p:cNvPr>
          <p:cNvSpPr>
            <a:spLocks noGrp="1"/>
          </p:cNvSpPr>
          <p:nvPr>
            <p:ph type="ftr" sz="quarter" idx="11"/>
          </p:nvPr>
        </p:nvSpPr>
        <p:spPr/>
        <p:txBody>
          <a:bodyPr/>
          <a:lstStyle>
            <a:lvl1pPr>
              <a:defRPr/>
            </a:lvl1pPr>
          </a:lstStyle>
          <a:p>
            <a:pPr>
              <a:defRPr/>
            </a:pPr>
            <a:endParaRPr lang="en-US" altLang="zh-CN"/>
          </a:p>
        </p:txBody>
      </p:sp>
      <p:sp>
        <p:nvSpPr>
          <p:cNvPr id="5" name="灯片编号占位符 5">
            <a:extLst/>
          </p:cNvPr>
          <p:cNvSpPr>
            <a:spLocks noGrp="1"/>
          </p:cNvSpPr>
          <p:nvPr>
            <p:ph type="sldNum" sz="quarter" idx="12"/>
          </p:nvPr>
        </p:nvSpPr>
        <p:spPr/>
        <p:txBody>
          <a:bodyPr/>
          <a:lstStyle>
            <a:lvl1pPr>
              <a:defRPr/>
            </a:lvl1pPr>
          </a:lstStyle>
          <a:p>
            <a:pPr>
              <a:defRPr/>
            </a:pPr>
            <a:fld id="{4D6A252F-32F5-4947-A1EC-BB47BBD025FF}" type="slidenum">
              <a:rPr lang="zh-CN" altLang="en-US"/>
              <a:pPr>
                <a:defRPr/>
              </a:pPr>
              <a:t>‹#›</a:t>
            </a:fld>
            <a:endParaRPr lang="zh-CN" altLang="en-US"/>
          </a:p>
        </p:txBody>
      </p:sp>
    </p:spTree>
    <p:extLst>
      <p:ext uri="{BB962C8B-B14F-4D97-AF65-F5344CB8AC3E}">
        <p14:creationId xmlns:p14="http://schemas.microsoft.com/office/powerpoint/2010/main" val="550479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p:cNvPr>
          <p:cNvSpPr>
            <a:spLocks noGrp="1"/>
          </p:cNvSpPr>
          <p:nvPr>
            <p:ph type="dt" sz="half" idx="10"/>
          </p:nvPr>
        </p:nvSpPr>
        <p:spPr/>
        <p:txBody>
          <a:bodyPr/>
          <a:lstStyle>
            <a:lvl1pPr>
              <a:defRPr/>
            </a:lvl1pPr>
          </a:lstStyle>
          <a:p>
            <a:pPr>
              <a:defRPr/>
            </a:pPr>
            <a:fld id="{387E4504-F22F-4CEF-9F66-8F56FAF72378}" type="datetime1">
              <a:rPr lang="zh-CN" altLang="en-US"/>
              <a:pPr>
                <a:defRPr/>
              </a:pPr>
              <a:t>2022/9/1</a:t>
            </a:fld>
            <a:endParaRPr lang="zh-CN" altLang="en-US"/>
          </a:p>
        </p:txBody>
      </p:sp>
      <p:sp>
        <p:nvSpPr>
          <p:cNvPr id="3" name="页脚占位符 4">
            <a:extLst/>
          </p:cNvPr>
          <p:cNvSpPr>
            <a:spLocks noGrp="1"/>
          </p:cNvSpPr>
          <p:nvPr>
            <p:ph type="ftr" sz="quarter" idx="11"/>
          </p:nvPr>
        </p:nvSpPr>
        <p:spPr/>
        <p:txBody>
          <a:bodyPr/>
          <a:lstStyle>
            <a:lvl1pPr>
              <a:defRPr/>
            </a:lvl1pPr>
          </a:lstStyle>
          <a:p>
            <a:pPr>
              <a:defRPr/>
            </a:pPr>
            <a:endParaRPr lang="en-US" altLang="zh-CN"/>
          </a:p>
        </p:txBody>
      </p:sp>
      <p:sp>
        <p:nvSpPr>
          <p:cNvPr id="4" name="灯片编号占位符 5">
            <a:extLst/>
          </p:cNvPr>
          <p:cNvSpPr>
            <a:spLocks noGrp="1"/>
          </p:cNvSpPr>
          <p:nvPr>
            <p:ph type="sldNum" sz="quarter" idx="12"/>
          </p:nvPr>
        </p:nvSpPr>
        <p:spPr/>
        <p:txBody>
          <a:bodyPr/>
          <a:lstStyle>
            <a:lvl1pPr>
              <a:defRPr/>
            </a:lvl1pPr>
          </a:lstStyle>
          <a:p>
            <a:pPr>
              <a:defRPr/>
            </a:pPr>
            <a:fld id="{F8B54EFB-1DA4-4A7B-BF17-8DEF39A36DC4}" type="slidenum">
              <a:rPr lang="zh-CN" altLang="en-US"/>
              <a:pPr>
                <a:defRPr/>
              </a:pPr>
              <a:t>‹#›</a:t>
            </a:fld>
            <a:endParaRPr lang="zh-CN" altLang="en-US"/>
          </a:p>
        </p:txBody>
      </p:sp>
    </p:spTree>
    <p:extLst>
      <p:ext uri="{BB962C8B-B14F-4D97-AF65-F5344CB8AC3E}">
        <p14:creationId xmlns:p14="http://schemas.microsoft.com/office/powerpoint/2010/main" val="2704557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p:cNvPr>
          <p:cNvSpPr>
            <a:spLocks noGrp="1"/>
          </p:cNvSpPr>
          <p:nvPr>
            <p:ph type="dt" sz="half" idx="10"/>
          </p:nvPr>
        </p:nvSpPr>
        <p:spPr/>
        <p:txBody>
          <a:bodyPr/>
          <a:lstStyle>
            <a:lvl1pPr>
              <a:defRPr/>
            </a:lvl1pPr>
          </a:lstStyle>
          <a:p>
            <a:pPr>
              <a:defRPr/>
            </a:pPr>
            <a:fld id="{CCC997C2-48D7-4C4F-9CE6-76B99AEE7154}" type="datetime1">
              <a:rPr lang="zh-CN" altLang="en-US"/>
              <a:pPr>
                <a:defRPr/>
              </a:pPr>
              <a:t>2022/9/1</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04CE282F-16C3-40A0-96BD-78729231EC93}" type="slidenum">
              <a:rPr lang="zh-CN" altLang="en-US"/>
              <a:pPr>
                <a:defRPr/>
              </a:pPr>
              <a:t>‹#›</a:t>
            </a:fld>
            <a:endParaRPr lang="zh-CN" altLang="en-US"/>
          </a:p>
        </p:txBody>
      </p:sp>
    </p:spTree>
    <p:extLst>
      <p:ext uri="{BB962C8B-B14F-4D97-AF65-F5344CB8AC3E}">
        <p14:creationId xmlns:p14="http://schemas.microsoft.com/office/powerpoint/2010/main" val="65592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b="0">
                <a:solidFill>
                  <a:schemeClr val="tx1">
                    <a:tint val="75000"/>
                  </a:schemeClr>
                </a:solidFill>
                <a:latin typeface="+mn-lt"/>
                <a:ea typeface="+mn-ea"/>
                <a:cs typeface="+mn-cs"/>
              </a:defRPr>
            </a:lvl1pPr>
          </a:lstStyle>
          <a:p>
            <a:pPr>
              <a:defRPr/>
            </a:pPr>
            <a:fld id="{492FB4D6-7C32-44E5-8E20-43AC0654A7FC}" type="datetime1">
              <a:rPr lang="zh-CN" altLang="en-US"/>
              <a:pPr>
                <a:defRPr/>
              </a:pPr>
              <a:t>2022/9/1</a:t>
            </a:fld>
            <a:endParaRPr lang="zh-CN" altLang="en-US"/>
          </a:p>
        </p:txBody>
      </p:sp>
      <p:sp>
        <p:nvSpPr>
          <p:cNvPr id="5" name="页脚占位符 4">
            <a:extLst/>
          </p:cNvPr>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1200" b="0">
                <a:solidFill>
                  <a:srgbClr val="898989"/>
                </a:solidFill>
                <a:latin typeface="Calibri" pitchFamily="34" charset="0"/>
                <a:ea typeface="宋体" pitchFamily="2" charset="-122"/>
                <a:cs typeface="+mn-cs"/>
              </a:defRPr>
            </a:lvl1pPr>
          </a:lstStyle>
          <a:p>
            <a:pPr>
              <a:defRPr/>
            </a:pPr>
            <a:endParaRPr lang="en-US" altLang="zh-CN"/>
          </a:p>
        </p:txBody>
      </p:sp>
      <p:sp>
        <p:nvSpPr>
          <p:cNvPr id="6" name="灯片编号占位符 5">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b="0">
                <a:solidFill>
                  <a:srgbClr val="898989"/>
                </a:solidFill>
                <a:latin typeface="Calibri" pitchFamily="34" charset="0"/>
                <a:ea typeface="宋体" pitchFamily="2" charset="-122"/>
              </a:defRPr>
            </a:lvl1pPr>
          </a:lstStyle>
          <a:p>
            <a:pPr>
              <a:defRPr/>
            </a:pPr>
            <a:fld id="{60113325-0AB1-4A35-A860-0D1149D7B844}" type="slidenum">
              <a:rPr lang="zh-CN" altLang="en-US"/>
              <a:pPr>
                <a:defRPr/>
              </a:pPr>
              <a:t>‹#›</a:t>
            </a:fld>
            <a:endParaRPr lang="zh-CN" altLang="en-US"/>
          </a:p>
        </p:txBody>
      </p:sp>
      <p:pic>
        <p:nvPicPr>
          <p:cNvPr id="1031" name="图片 7"/>
          <p:cNvPicPr>
            <a:picLocks noChangeAspect="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灯片编号占位符 5">
            <a:extLst/>
          </p:cNvPr>
          <p:cNvSpPr txBox="1">
            <a:spLocks/>
          </p:cNvSpPr>
          <p:nvPr/>
        </p:nvSpPr>
        <p:spPr bwMode="auto">
          <a:xfrm>
            <a:off x="7019925" y="6553200"/>
            <a:ext cx="21336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eaLnBrk="0" fontAlgn="base" hangingPunct="0">
              <a:spcBef>
                <a:spcPct val="0"/>
              </a:spcBef>
              <a:spcAft>
                <a:spcPct val="0"/>
              </a:spcAft>
              <a:defRPr sz="2000" b="1">
                <a:solidFill>
                  <a:schemeClr val="tx1"/>
                </a:solidFill>
                <a:latin typeface="仿宋_GB2312" charset="-122"/>
                <a:ea typeface="仿宋_GB2312" charset="-122"/>
              </a:defRPr>
            </a:lvl9pPr>
          </a:lstStyle>
          <a:p>
            <a:pPr algn="r" eaLnBrk="1" hangingPunct="1">
              <a:defRPr/>
            </a:pPr>
            <a:endParaRPr lang="en-US" altLang="zh-CN" sz="1400">
              <a:solidFill>
                <a:schemeClr val="bg1"/>
              </a:solidFill>
              <a:latin typeface="Times New Roman" pitchFamily="18" charset="0"/>
              <a:ea typeface="宋体" pitchFamily="2" charset="-122"/>
              <a:cs typeface="Times New Roman" pitchFamily="18" charset="0"/>
            </a:endParaRPr>
          </a:p>
        </p:txBody>
      </p:sp>
      <p:sp>
        <p:nvSpPr>
          <p:cNvPr id="1033" name="Rectangle 18">
            <a:extLst/>
          </p:cNvPr>
          <p:cNvSpPr>
            <a:spLocks noChangeArrowheads="1"/>
          </p:cNvSpPr>
          <p:nvPr/>
        </p:nvSpPr>
        <p:spPr bwMode="ltGray">
          <a:xfrm>
            <a:off x="0" y="6524625"/>
            <a:ext cx="9144000" cy="360363"/>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nchorCtr="1"/>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r>
              <a:rPr lang="zh-CN" altLang="en-US" sz="2200" b="0">
                <a:solidFill>
                  <a:schemeClr val="bg1"/>
                </a:solidFill>
                <a:latin typeface="Arial" charset="0"/>
                <a:ea typeface="黑体" pitchFamily="49" charset="-122"/>
              </a:rPr>
              <a:t>                                                                     </a:t>
            </a:r>
            <a:endParaRPr lang="zh-CN" altLang="en-US" sz="1800" b="0">
              <a:solidFill>
                <a:schemeClr val="bg1"/>
              </a:solidFill>
              <a:latin typeface="Times New Roman" pitchFamily="18" charset="0"/>
              <a:ea typeface="宋体" pitchFamily="2" charset="-122"/>
            </a:endParaRPr>
          </a:p>
        </p:txBody>
      </p:sp>
      <p:sp>
        <p:nvSpPr>
          <p:cNvPr id="1034" name="Line 27"/>
          <p:cNvSpPr>
            <a:spLocks noChangeShapeType="1"/>
          </p:cNvSpPr>
          <p:nvPr/>
        </p:nvSpPr>
        <p:spPr bwMode="auto">
          <a:xfrm>
            <a:off x="2700338" y="231775"/>
            <a:ext cx="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1035" name="Group 28"/>
          <p:cNvGrpSpPr>
            <a:grpSpLocks/>
          </p:cNvGrpSpPr>
          <p:nvPr/>
        </p:nvGrpSpPr>
        <p:grpSpPr bwMode="auto">
          <a:xfrm>
            <a:off x="2771775" y="3175"/>
            <a:ext cx="2895600" cy="914400"/>
            <a:chOff x="1200" y="1008"/>
            <a:chExt cx="1824" cy="576"/>
          </a:xfrm>
        </p:grpSpPr>
        <p:sp>
          <p:nvSpPr>
            <p:cNvPr id="1037" name="矩形 38">
              <a:extLst/>
            </p:cNvPr>
            <p:cNvSpPr>
              <a:spLocks noChangeArrowheads="1"/>
            </p:cNvSpPr>
            <p:nvPr/>
          </p:nvSpPr>
          <p:spPr bwMode="auto">
            <a:xfrm>
              <a:off x="1206" y="1008"/>
              <a:ext cx="1818" cy="57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zh-CN" altLang="en-US" sz="1800">
                  <a:latin typeface="黑体" pitchFamily="49" charset="-122"/>
                  <a:ea typeface="黑体" pitchFamily="49" charset="-122"/>
                </a:rPr>
                <a:t>    </a:t>
              </a:r>
            </a:p>
            <a:p>
              <a:pPr eaLnBrk="1" hangingPunct="1">
                <a:defRPr/>
              </a:pPr>
              <a:r>
                <a:rPr lang="zh-CN" altLang="en-US" sz="1800">
                  <a:latin typeface="黑体" pitchFamily="49" charset="-122"/>
                  <a:ea typeface="黑体" pitchFamily="49" charset="-122"/>
                </a:rPr>
                <a:t>    空间科学与技术学院</a:t>
              </a:r>
            </a:p>
            <a:p>
              <a:pPr eaLnBrk="1" hangingPunct="1">
                <a:defRPr/>
              </a:pPr>
              <a:r>
                <a:rPr lang="en-US" altLang="zh-CN" sz="900">
                  <a:latin typeface="Times New Roman" pitchFamily="18" charset="0"/>
                  <a:ea typeface="黑体" pitchFamily="49" charset="-122"/>
                </a:rPr>
                <a:t>               School of Aerospace Science and Technology</a:t>
              </a:r>
            </a:p>
            <a:p>
              <a:pPr eaLnBrk="1" hangingPunct="1">
                <a:defRPr/>
              </a:pPr>
              <a:endParaRPr lang="en-US" altLang="zh-CN" sz="900">
                <a:latin typeface="Times New Roman" pitchFamily="18" charset="0"/>
                <a:ea typeface="黑体" pitchFamily="49" charset="-122"/>
              </a:endParaRPr>
            </a:p>
          </p:txBody>
        </p:sp>
        <p:pic>
          <p:nvPicPr>
            <p:cNvPr id="1038" name="Picture 30" descr="徽标1"/>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00" y="1133"/>
              <a:ext cx="311" cy="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灯片编号占位符 5">
            <a:extLst/>
          </p:cNvPr>
          <p:cNvSpPr txBox="1">
            <a:spLocks/>
          </p:cNvSpPr>
          <p:nvPr/>
        </p:nvSpPr>
        <p:spPr>
          <a:xfrm>
            <a:off x="7010400" y="6519863"/>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53159542-40B9-47CF-9A18-DF6F13051553}"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spTree>
  </p:cSld>
  <p:clrMap bg1="lt1" tx1="dk1" bg2="lt2" tx2="dk2" accent1="accent1" accent2="accent2" accent3="accent3" accent4="accent4" accent5="accent5" accent6="accent6" hlink="hlink" folHlink="folHlink"/>
  <p:sldLayoutIdLst>
    <p:sldLayoutId id="2147484289" r:id="rId1"/>
    <p:sldLayoutId id="2147484290" r:id="rId2"/>
    <p:sldLayoutId id="2147484279" r:id="rId3"/>
    <p:sldLayoutId id="2147484280" r:id="rId4"/>
    <p:sldLayoutId id="2147484281" r:id="rId5"/>
    <p:sldLayoutId id="2147484282" r:id="rId6"/>
    <p:sldLayoutId id="2147484283" r:id="rId7"/>
    <p:sldLayoutId id="2147484284" r:id="rId8"/>
    <p:sldLayoutId id="2147484285" r:id="rId9"/>
    <p:sldLayoutId id="2147484286" r:id="rId10"/>
    <p:sldLayoutId id="2147484287" r:id="rId11"/>
    <p:sldLayoutId id="2147484288" r:id="rId12"/>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p:cNvPr>
          <p:cNvSpPr>
            <a:spLocks noGrp="1"/>
          </p:cNvSpPr>
          <p:nvPr>
            <p:ph type="title"/>
          </p:nvPr>
        </p:nvSpPr>
        <p:spPr>
          <a:xfrm>
            <a:off x="460375" y="1243198"/>
            <a:ext cx="8065269" cy="1347044"/>
          </a:xfrm>
        </p:spPr>
        <p:txBody>
          <a:bodyPr/>
          <a:lstStyle/>
          <a:p>
            <a:pPr algn="ctr">
              <a:lnSpc>
                <a:spcPct val="150000"/>
              </a:lnSpc>
              <a:defRPr/>
            </a:pPr>
            <a:r>
              <a:rPr lang="zh-CN" altLang="en-US" sz="6000" dirty="0">
                <a:solidFill>
                  <a:srgbClr val="0000FF"/>
                </a:solidFill>
                <a:latin typeface="黑体" pitchFamily="49" charset="-122"/>
                <a:ea typeface="黑体" pitchFamily="49" charset="-122"/>
              </a:rPr>
              <a:t>工程概论</a:t>
            </a:r>
            <a:r>
              <a:rPr lang="en-US" altLang="zh-CN" sz="6000" dirty="0">
                <a:solidFill>
                  <a:srgbClr val="0000FF"/>
                </a:solidFill>
                <a:latin typeface="黑体" pitchFamily="49" charset="-122"/>
                <a:ea typeface="黑体" pitchFamily="49" charset="-122"/>
              </a:rPr>
              <a:t>III</a:t>
            </a:r>
            <a:endParaRPr lang="zh-CN" altLang="en-US" sz="2800" dirty="0">
              <a:solidFill>
                <a:srgbClr val="0000FF"/>
              </a:solidFill>
              <a:latin typeface="黑体" pitchFamily="49" charset="-122"/>
              <a:ea typeface="黑体" pitchFamily="49" charset="-122"/>
            </a:endParaRPr>
          </a:p>
        </p:txBody>
      </p:sp>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a:t>
            </a:fld>
            <a:endParaRPr lang="zh-CN" altLang="en-US" sz="1200" b="0">
              <a:solidFill>
                <a:srgbClr val="898989"/>
              </a:solidFill>
              <a:latin typeface="Calibri" pitchFamily="34" charset="0"/>
              <a:ea typeface="宋体" charset="-122"/>
            </a:endParaRPr>
          </a:p>
        </p:txBody>
      </p:sp>
      <p:cxnSp>
        <p:nvCxnSpPr>
          <p:cNvPr id="6" name="直接连接符 5"/>
          <p:cNvCxnSpPr/>
          <p:nvPr/>
        </p:nvCxnSpPr>
        <p:spPr>
          <a:xfrm>
            <a:off x="460375" y="3859460"/>
            <a:ext cx="5286375" cy="1588"/>
          </a:xfrm>
          <a:prstGeom prst="line">
            <a:avLst/>
          </a:prstGeom>
          <a:ln w="190500"/>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3960813" y="3858319"/>
            <a:ext cx="4572000" cy="1588"/>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8" name="标题 1">
            <a:extLst/>
          </p:cNvPr>
          <p:cNvSpPr txBox="1">
            <a:spLocks/>
          </p:cNvSpPr>
          <p:nvPr/>
        </p:nvSpPr>
        <p:spPr bwMode="auto">
          <a:xfrm>
            <a:off x="5260591" y="2559350"/>
            <a:ext cx="3667509" cy="7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kern="1200" cap="all">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nSpc>
                <a:spcPct val="150000"/>
              </a:lnSpc>
              <a:defRPr/>
            </a:pPr>
            <a:r>
              <a:rPr lang="en-US" altLang="zh-CN" sz="2800" dirty="0">
                <a:solidFill>
                  <a:srgbClr val="0000FF"/>
                </a:solidFill>
                <a:latin typeface="黑体" pitchFamily="49" charset="-122"/>
                <a:ea typeface="黑体" pitchFamily="49" charset="-122"/>
              </a:rPr>
              <a:t>---</a:t>
            </a:r>
            <a:r>
              <a:rPr lang="zh-CN" altLang="en-US" sz="2800" dirty="0">
                <a:solidFill>
                  <a:srgbClr val="0000FF"/>
                </a:solidFill>
                <a:latin typeface="黑体" pitchFamily="49" charset="-122"/>
                <a:ea typeface="黑体" pitchFamily="49" charset="-122"/>
              </a:rPr>
              <a:t>电子技术工程基础</a:t>
            </a:r>
          </a:p>
        </p:txBody>
      </p:sp>
      <p:sp>
        <p:nvSpPr>
          <p:cNvPr id="9" name="标题 1">
            <a:extLst/>
          </p:cNvPr>
          <p:cNvSpPr txBox="1">
            <a:spLocks/>
          </p:cNvSpPr>
          <p:nvPr/>
        </p:nvSpPr>
        <p:spPr bwMode="auto">
          <a:xfrm>
            <a:off x="4106709" y="4373345"/>
            <a:ext cx="1224137" cy="572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kern="1200" cap="all">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nSpc>
                <a:spcPct val="150000"/>
              </a:lnSpc>
              <a:defRPr/>
            </a:pPr>
            <a:r>
              <a:rPr lang="zh-CN" altLang="en-US" sz="2800" dirty="0">
                <a:solidFill>
                  <a:srgbClr val="0000FF"/>
                </a:solidFill>
                <a:latin typeface="黑体" pitchFamily="49" charset="-122"/>
                <a:ea typeface="黑体" pitchFamily="49" charset="-122"/>
              </a:rPr>
              <a:t>张 宝</a:t>
            </a:r>
          </a:p>
        </p:txBody>
      </p:sp>
      <p:sp>
        <p:nvSpPr>
          <p:cNvPr id="10"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电子技术工程基础</a:t>
            </a:r>
            <a:endParaRPr lang="zh-CN" altLang="en-US" dirty="0">
              <a:solidFill>
                <a:schemeClr val="bg1"/>
              </a:solidFill>
            </a:endParaRPr>
          </a:p>
        </p:txBody>
      </p:sp>
      <p:sp>
        <p:nvSpPr>
          <p:cNvPr id="4" name="矩形 3"/>
          <p:cNvSpPr/>
          <p:nvPr/>
        </p:nvSpPr>
        <p:spPr>
          <a:xfrm>
            <a:off x="3347864" y="5058390"/>
            <a:ext cx="3499676" cy="461665"/>
          </a:xfrm>
          <a:prstGeom prst="rect">
            <a:avLst/>
          </a:prstGeom>
        </p:spPr>
        <p:txBody>
          <a:bodyPr wrap="none">
            <a:spAutoFit/>
          </a:bodyPr>
          <a:lstStyle/>
          <a:p>
            <a:r>
              <a:rPr lang="en-US" altLang="zh-CN" sz="2400" dirty="0" err="1">
                <a:solidFill>
                  <a:srgbClr val="0000FF"/>
                </a:solidFill>
                <a:latin typeface="Times New Roman" panose="02020603050405020304" pitchFamily="18" charset="0"/>
                <a:cs typeface="Times New Roman" panose="02020603050405020304" pitchFamily="18" charset="0"/>
              </a:rPr>
              <a:t>zhangbao</a:t>
            </a:r>
            <a:r>
              <a:rPr lang="zh-CN" altLang="en-US" sz="2400" dirty="0">
                <a:solidFill>
                  <a:srgbClr val="0000FF"/>
                </a:solidFill>
                <a:latin typeface="Times New Roman" panose="02020603050405020304" pitchFamily="18" charset="0"/>
                <a:cs typeface="Times New Roman" panose="02020603050405020304" pitchFamily="18" charset="0"/>
              </a:rPr>
              <a:t>@xidian.edu.cn</a:t>
            </a:r>
          </a:p>
        </p:txBody>
      </p:sp>
    </p:spTree>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49FF877-D98C-4720-8153-B599260F2D60}"/>
              </a:ext>
            </a:extLst>
          </p:cNvPr>
          <p:cNvPicPr>
            <a:picLocks noChangeAspect="1"/>
          </p:cNvPicPr>
          <p:nvPr/>
        </p:nvPicPr>
        <p:blipFill>
          <a:blip r:embed="rId2"/>
          <a:stretch>
            <a:fillRect/>
          </a:stretch>
        </p:blipFill>
        <p:spPr>
          <a:xfrm>
            <a:off x="1979712" y="2852935"/>
            <a:ext cx="6840760" cy="3457981"/>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10</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产品设计</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6"/>
            <a:ext cx="8280899" cy="1287366"/>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功能性能设计是通过电子线路技术实现目标产品功能使之达到指定性能指标的研发工作过程。一般分为硬件设计、软件设计和结构设计。有硬件搭台，软件唱戏，结构提供工作环境的说法。这部分工作往往被设计师认为最重要（</a:t>
            </a:r>
            <a:r>
              <a:rPr lang="zh-CN" altLang="en-US" sz="1600" dirty="0">
                <a:solidFill>
                  <a:srgbClr val="FF0000"/>
                </a:solidFill>
              </a:rPr>
              <a:t>误</a:t>
            </a:r>
            <a:r>
              <a:rPr lang="zh-CN" altLang="en-US" sz="1600" dirty="0">
                <a:solidFill>
                  <a:schemeClr val="tx2"/>
                </a:solidFill>
              </a:rPr>
              <a:t>）。</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3620907460"/>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B16788C-18CD-4AD6-85BA-683CAC8FE887}"/>
              </a:ext>
            </a:extLst>
          </p:cNvPr>
          <p:cNvPicPr>
            <a:picLocks noChangeAspect="1"/>
          </p:cNvPicPr>
          <p:nvPr/>
        </p:nvPicPr>
        <p:blipFill>
          <a:blip r:embed="rId2"/>
          <a:stretch>
            <a:fillRect/>
          </a:stretch>
        </p:blipFill>
        <p:spPr>
          <a:xfrm>
            <a:off x="1775168" y="2708920"/>
            <a:ext cx="7128781" cy="3744416"/>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11</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产品设计</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6"/>
            <a:ext cx="8280899" cy="1287366"/>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硬件设计是实现产品硬件功能平台的工作，主要工作是原理设计、元件选型和</a:t>
            </a:r>
            <a:r>
              <a:rPr lang="en-US" altLang="zh-CN" sz="1600" dirty="0">
                <a:solidFill>
                  <a:schemeClr val="tx2"/>
                </a:solidFill>
              </a:rPr>
              <a:t>PCB</a:t>
            </a:r>
            <a:r>
              <a:rPr lang="zh-CN" altLang="en-US" sz="1600" dirty="0">
                <a:solidFill>
                  <a:schemeClr val="tx2"/>
                </a:solidFill>
              </a:rPr>
              <a:t>布局布线。原理设计需要与元件选型相结合，对电路原理进行</a:t>
            </a:r>
            <a:r>
              <a:rPr lang="zh-CN" altLang="en-US" sz="1600" dirty="0">
                <a:solidFill>
                  <a:srgbClr val="FF0000"/>
                </a:solidFill>
              </a:rPr>
              <a:t>充分仿真和复核复算</a:t>
            </a:r>
            <a:r>
              <a:rPr lang="zh-CN" altLang="en-US" sz="1600" dirty="0">
                <a:solidFill>
                  <a:schemeClr val="tx2"/>
                </a:solidFill>
              </a:rPr>
              <a:t>，充分发现问题，尽早解决问题，</a:t>
            </a:r>
            <a:r>
              <a:rPr lang="en-US" altLang="zh-CN" sz="1600" dirty="0">
                <a:solidFill>
                  <a:schemeClr val="tx2"/>
                </a:solidFill>
              </a:rPr>
              <a:t>PCB</a:t>
            </a:r>
            <a:r>
              <a:rPr lang="zh-CN" altLang="en-US" sz="1600" dirty="0">
                <a:solidFill>
                  <a:schemeClr val="tx2"/>
                </a:solidFill>
              </a:rPr>
              <a:t>布板要考虑电路</a:t>
            </a:r>
            <a:r>
              <a:rPr lang="zh-CN" altLang="en-US" sz="1600" dirty="0">
                <a:solidFill>
                  <a:srgbClr val="FF0000"/>
                </a:solidFill>
              </a:rPr>
              <a:t>尺寸结构、散热、机械强度以及电磁兼容</a:t>
            </a:r>
            <a:r>
              <a:rPr lang="zh-CN" altLang="en-US" sz="1600" dirty="0">
                <a:solidFill>
                  <a:schemeClr val="tx2"/>
                </a:solidFill>
              </a:rPr>
              <a:t>等</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1454515477"/>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11C8A86-40D3-46B0-9D76-C6CD5AA79B48}"/>
              </a:ext>
            </a:extLst>
          </p:cNvPr>
          <p:cNvPicPr>
            <a:picLocks noChangeAspect="1"/>
          </p:cNvPicPr>
          <p:nvPr/>
        </p:nvPicPr>
        <p:blipFill>
          <a:blip r:embed="rId2"/>
          <a:stretch>
            <a:fillRect/>
          </a:stretch>
        </p:blipFill>
        <p:spPr>
          <a:xfrm>
            <a:off x="1763688" y="2780928"/>
            <a:ext cx="7065518" cy="369687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12</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产品设计</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6"/>
            <a:ext cx="8280899" cy="1287366"/>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软件设计是在硬件平台上通过软件编码实现具体产品功能的工作，软件设计开发及测试流程经过多年发展演化，形成了非常完善的软件工程体系，产生了</a:t>
            </a:r>
            <a:r>
              <a:rPr lang="en-US" altLang="zh-CN" sz="1600" dirty="0">
                <a:solidFill>
                  <a:schemeClr val="tx2"/>
                </a:solidFill>
              </a:rPr>
              <a:t>GJB-5000A</a:t>
            </a:r>
            <a:r>
              <a:rPr lang="zh-CN" altLang="en-US" sz="1600" dirty="0">
                <a:solidFill>
                  <a:schemeClr val="tx2"/>
                </a:solidFill>
              </a:rPr>
              <a:t>等众多软件开发标准。软件开发过程大致可分为架构设计、编码和测试迭代等工作。</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32394024"/>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F3F6B207-266A-4BA4-8F83-37C07F4F2B6A}"/>
              </a:ext>
            </a:extLst>
          </p:cNvPr>
          <p:cNvPicPr>
            <a:picLocks noChangeAspect="1"/>
          </p:cNvPicPr>
          <p:nvPr/>
        </p:nvPicPr>
        <p:blipFill>
          <a:blip r:embed="rId2"/>
          <a:stretch>
            <a:fillRect/>
          </a:stretch>
        </p:blipFill>
        <p:spPr>
          <a:xfrm>
            <a:off x="1835696" y="2628448"/>
            <a:ext cx="6984771" cy="3824888"/>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13</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产品设计</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6"/>
            <a:ext cx="8280899" cy="1287366"/>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结构设计为电子系统的软硬件提供加固环境，结构设计需要考虑外形尺寸、机械强度、散热设计、电磁兼容等多个方面问题，需要与</a:t>
            </a:r>
            <a:r>
              <a:rPr lang="en-US" altLang="zh-CN" sz="1600" dirty="0">
                <a:solidFill>
                  <a:schemeClr val="tx2"/>
                </a:solidFill>
              </a:rPr>
              <a:t>PCB</a:t>
            </a:r>
            <a:r>
              <a:rPr lang="zh-CN" altLang="en-US" sz="1600" dirty="0">
                <a:solidFill>
                  <a:schemeClr val="tx2"/>
                </a:solidFill>
              </a:rPr>
              <a:t>设计联动，复杂电子产品更是需要与上下级系统进行匹配，商业化产品还涉及外观美工设计、工业设计、人体工学设计。</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4124392660"/>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2D5EFCF-6465-41BA-9BD7-7440E995F484}"/>
              </a:ext>
            </a:extLst>
          </p:cNvPr>
          <p:cNvPicPr>
            <a:picLocks noChangeAspect="1"/>
          </p:cNvPicPr>
          <p:nvPr/>
        </p:nvPicPr>
        <p:blipFill>
          <a:blip r:embed="rId2"/>
          <a:stretch>
            <a:fillRect/>
          </a:stretch>
        </p:blipFill>
        <p:spPr>
          <a:xfrm>
            <a:off x="1808309" y="2732757"/>
            <a:ext cx="7039550" cy="351535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14</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产品设计</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559239"/>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工艺设计主要是产品的可制造性设计以及性能指标的可达性设计，是电子产品设计的重要保障，应该有专门的工艺师负责，但有些公司由有经验的设计师兼任，也有以评审的方式实现对产品工艺可行性的审核，工艺设计一般包括电装工艺和机加工艺，应形成配套的工艺文件。</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1068248297"/>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C81C2E0-6C5E-4189-B787-C3FECBE8FFB9}"/>
              </a:ext>
            </a:extLst>
          </p:cNvPr>
          <p:cNvPicPr>
            <a:picLocks noChangeAspect="1"/>
          </p:cNvPicPr>
          <p:nvPr/>
        </p:nvPicPr>
        <p:blipFill>
          <a:blip r:embed="rId2"/>
          <a:stretch>
            <a:fillRect/>
          </a:stretch>
        </p:blipFill>
        <p:spPr>
          <a:xfrm>
            <a:off x="1783917" y="2719961"/>
            <a:ext cx="6624736" cy="3647429"/>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15</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产品设计</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171891"/>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七性设计，有的地方也会把电磁兼容性和环境适应性设计独立出来讨论，其余的称“五性设计”七性设计对产品设计同样非常重要，往往决定了一个产品的</a:t>
            </a:r>
            <a:r>
              <a:rPr lang="zh-CN" altLang="en-US" sz="1600" dirty="0">
                <a:solidFill>
                  <a:srgbClr val="FF0000"/>
                </a:solidFill>
              </a:rPr>
              <a:t>质量技术细节</a:t>
            </a:r>
            <a:r>
              <a:rPr lang="zh-CN" altLang="en-US" sz="1600" dirty="0">
                <a:solidFill>
                  <a:schemeClr val="tx2"/>
                </a:solidFill>
              </a:rPr>
              <a:t>。</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3280483500"/>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196E60B-31F9-4D6F-A53F-E7F3F6389F0D}"/>
              </a:ext>
            </a:extLst>
          </p:cNvPr>
          <p:cNvPicPr>
            <a:picLocks noChangeAspect="1"/>
          </p:cNvPicPr>
          <p:nvPr/>
        </p:nvPicPr>
        <p:blipFill>
          <a:blip r:embed="rId2"/>
          <a:stretch>
            <a:fillRect/>
          </a:stretch>
        </p:blipFill>
        <p:spPr>
          <a:xfrm>
            <a:off x="1797663" y="2770398"/>
            <a:ext cx="5604950" cy="356545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16</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样机制造</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606005"/>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样机产品制造，在工艺师指导下，由相关人员按照设计以及工艺文件进行</a:t>
            </a:r>
            <a:r>
              <a:rPr lang="zh-CN" altLang="en-US" sz="1600" dirty="0">
                <a:solidFill>
                  <a:srgbClr val="FF0000"/>
                </a:solidFill>
              </a:rPr>
              <a:t>产品实现</a:t>
            </a:r>
            <a:r>
              <a:rPr lang="zh-CN" altLang="en-US" sz="1600" dirty="0">
                <a:solidFill>
                  <a:schemeClr val="tx2"/>
                </a:solidFill>
              </a:rPr>
              <a:t>，通常包括元件采购、</a:t>
            </a:r>
            <a:r>
              <a:rPr lang="en-US" altLang="zh-CN" sz="1600" dirty="0">
                <a:solidFill>
                  <a:schemeClr val="tx2"/>
                </a:solidFill>
              </a:rPr>
              <a:t>PCB</a:t>
            </a:r>
            <a:r>
              <a:rPr lang="zh-CN" altLang="en-US" sz="1600" dirty="0">
                <a:solidFill>
                  <a:schemeClr val="tx2"/>
                </a:solidFill>
              </a:rPr>
              <a:t>投产、电气装联、机加工</a:t>
            </a:r>
            <a:r>
              <a:rPr lang="en-US" altLang="zh-CN" sz="1600" dirty="0">
                <a:solidFill>
                  <a:schemeClr val="tx2"/>
                </a:solidFill>
              </a:rPr>
              <a:t>/</a:t>
            </a:r>
            <a:r>
              <a:rPr lang="zh-CN" altLang="en-US" sz="1600" dirty="0">
                <a:solidFill>
                  <a:schemeClr val="tx2"/>
                </a:solidFill>
              </a:rPr>
              <a:t>涂覆、整机装配、软件固化等工作。对于一款新产品，一般会进行一轮或者多轮的样机试生产，军工产品分为</a:t>
            </a:r>
            <a:r>
              <a:rPr lang="zh-CN" altLang="en-US" sz="1600" dirty="0">
                <a:solidFill>
                  <a:srgbClr val="FF0000"/>
                </a:solidFill>
              </a:rPr>
              <a:t>模样、初样、试样</a:t>
            </a:r>
            <a:r>
              <a:rPr lang="zh-CN" altLang="en-US" sz="1600" dirty="0">
                <a:solidFill>
                  <a:schemeClr val="tx2"/>
                </a:solidFill>
              </a:rPr>
              <a:t>和</a:t>
            </a:r>
            <a:r>
              <a:rPr lang="zh-CN" altLang="en-US" sz="1600" dirty="0">
                <a:solidFill>
                  <a:srgbClr val="FF0000"/>
                </a:solidFill>
              </a:rPr>
              <a:t>正样</a:t>
            </a:r>
            <a:r>
              <a:rPr lang="zh-CN" altLang="en-US" sz="1600" dirty="0">
                <a:solidFill>
                  <a:schemeClr val="tx2"/>
                </a:solidFill>
              </a:rPr>
              <a:t>阶段，样机制造通常与测试验证以及产品设计联动，形成闭环。</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3098694230"/>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436E4F4-AB7A-4420-958D-DB4B795D66AF}"/>
              </a:ext>
            </a:extLst>
          </p:cNvPr>
          <p:cNvPicPr>
            <a:picLocks noChangeAspect="1"/>
          </p:cNvPicPr>
          <p:nvPr/>
        </p:nvPicPr>
        <p:blipFill>
          <a:blip r:embed="rId2"/>
          <a:stretch>
            <a:fillRect/>
          </a:stretch>
        </p:blipFill>
        <p:spPr>
          <a:xfrm>
            <a:off x="1804280" y="2849723"/>
            <a:ext cx="5604950" cy="340680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17</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产品验证</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315907"/>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产品验证测试工作是发现问题并解决问题的一个过程。应贯穿产品设计和制造的全过程，包括单元电路验证、软件功能验证、产品功能性能验证、七性评估或验证以及用户的检验和试用。产品各个阶段都需要适当的验证测试，以保证其设计和制造符合预期。</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2219246566"/>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436E4F4-AB7A-4420-958D-DB4B795D66AF}"/>
              </a:ext>
            </a:extLst>
          </p:cNvPr>
          <p:cNvPicPr>
            <a:picLocks noChangeAspect="1"/>
          </p:cNvPicPr>
          <p:nvPr/>
        </p:nvPicPr>
        <p:blipFill>
          <a:blip r:embed="rId2"/>
          <a:stretch>
            <a:fillRect/>
          </a:stretch>
        </p:blipFill>
        <p:spPr>
          <a:xfrm>
            <a:off x="1804280" y="2849723"/>
            <a:ext cx="5604950" cy="340680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18</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产品验证</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955867"/>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单元电路测试，应安排在样机制造过程中，</a:t>
            </a:r>
            <a:r>
              <a:rPr lang="en-US" altLang="zh-CN" sz="1600" dirty="0">
                <a:solidFill>
                  <a:schemeClr val="tx2"/>
                </a:solidFill>
              </a:rPr>
              <a:t>PCB</a:t>
            </a:r>
            <a:r>
              <a:rPr lang="zh-CN" altLang="en-US" sz="1600" dirty="0">
                <a:solidFill>
                  <a:schemeClr val="tx2"/>
                </a:solidFill>
              </a:rPr>
              <a:t>电装完成后对基本电路功能进行测试，测试合格后才能根据工艺流程进行下一步装配工作（如三防、温度冲击、整机装配等）。</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3223182370"/>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436E4F4-AB7A-4420-958D-DB4B795D66AF}"/>
              </a:ext>
            </a:extLst>
          </p:cNvPr>
          <p:cNvPicPr>
            <a:picLocks noChangeAspect="1"/>
          </p:cNvPicPr>
          <p:nvPr/>
        </p:nvPicPr>
        <p:blipFill>
          <a:blip r:embed="rId2"/>
          <a:stretch>
            <a:fillRect/>
          </a:stretch>
        </p:blipFill>
        <p:spPr>
          <a:xfrm>
            <a:off x="1804280" y="2849723"/>
            <a:ext cx="5604950" cy="340680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19</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产品验证</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955867"/>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软件单元测试，实际应为软件工程的一个重要组成部分，在软件设计工作中穿插进行，保证软件架构中各软件单元的技术指标正常，能够实现既定功能。</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1017104996"/>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392408" y="4941168"/>
            <a:ext cx="8068024" cy="1440160"/>
          </a:xfrm>
          <a:prstGeom prst="roundRect">
            <a:avLst/>
          </a:prstGeom>
          <a:solidFill>
            <a:schemeClr val="bg1"/>
          </a:solid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Wingdings" panose="05000000000000000000" pitchFamily="2" charset="2"/>
              <a:buChar char="Ø"/>
            </a:pPr>
            <a:r>
              <a:rPr lang="zh-CN" altLang="en-US" dirty="0">
                <a:solidFill>
                  <a:srgbClr val="0000FF"/>
                </a:solidFill>
              </a:rPr>
              <a:t>贴近工程实践活动，带大家近距离了解实际的电子产品的开发过程和相关设计方法，同时介绍电子产品开发及制造过程中的基本知识。</a:t>
            </a:r>
          </a:p>
        </p:txBody>
      </p:sp>
      <p:sp>
        <p:nvSpPr>
          <p:cNvPr id="4" name="灯片编号占位符 3"/>
          <p:cNvSpPr>
            <a:spLocks noGrp="1"/>
          </p:cNvSpPr>
          <p:nvPr>
            <p:ph type="sldNum" sz="quarter" idx="12"/>
          </p:nvPr>
        </p:nvSpPr>
        <p:spPr/>
        <p:txBody>
          <a:bodyPr/>
          <a:lstStyle/>
          <a:p>
            <a:pPr>
              <a:defRPr/>
            </a:pPr>
            <a:fld id="{DF5C338C-E8F9-4BC5-BEFF-77D1C3A691E7}" type="slidenum">
              <a:rPr lang="zh-CN" altLang="en-US" smtClean="0"/>
              <a:pPr>
                <a:defRPr/>
              </a:pPr>
              <a:t>2</a:t>
            </a:fld>
            <a:endParaRPr lang="zh-CN" altLang="en-US"/>
          </a:p>
        </p:txBody>
      </p:sp>
      <p:sp>
        <p:nvSpPr>
          <p:cNvPr id="5" name="矩形 4"/>
          <p:cNvSpPr/>
          <p:nvPr/>
        </p:nvSpPr>
        <p:spPr>
          <a:xfrm>
            <a:off x="392409" y="4407495"/>
            <a:ext cx="2013969" cy="461665"/>
          </a:xfrm>
          <a:prstGeom prst="rect">
            <a:avLst/>
          </a:prstGeom>
        </p:spPr>
        <p:txBody>
          <a:bodyPr wrap="square">
            <a:spAutoFit/>
          </a:bodyPr>
          <a:lstStyle/>
          <a:p>
            <a:r>
              <a:rPr lang="zh-CN" altLang="en-US" sz="2400" b="0" dirty="0">
                <a:solidFill>
                  <a:srgbClr val="0000FF"/>
                </a:solidFill>
                <a:latin typeface="微软雅黑" panose="020B0503020204020204" pitchFamily="34" charset="-122"/>
                <a:ea typeface="微软雅黑" panose="020B0503020204020204" pitchFamily="34" charset="-122"/>
              </a:rPr>
              <a:t>本课程目的：</a:t>
            </a:r>
            <a:endParaRPr lang="zh-CN" altLang="en-US" sz="2800" dirty="0">
              <a:solidFill>
                <a:srgbClr val="0000FF"/>
              </a:solidFill>
              <a:latin typeface="微软雅黑" panose="020B0503020204020204" pitchFamily="34" charset="-122"/>
              <a:ea typeface="微软雅黑" panose="020B0503020204020204" pitchFamily="34" charset="-122"/>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课程简介</a:t>
            </a:r>
            <a:endParaRPr lang="zh-CN" altLang="en-US" dirty="0">
              <a:solidFill>
                <a:schemeClr val="bg1"/>
              </a:solidFill>
            </a:endParaRPr>
          </a:p>
        </p:txBody>
      </p:sp>
      <p:sp>
        <p:nvSpPr>
          <p:cNvPr id="24" name="圆角矩形 1">
            <a:extLst>
              <a:ext uri="{FF2B5EF4-FFF2-40B4-BE49-F238E27FC236}">
                <a16:creationId xmlns:a16="http://schemas.microsoft.com/office/drawing/2014/main" id="{2F7A64CE-0D6B-4127-9433-176A18108E94}"/>
              </a:ext>
            </a:extLst>
          </p:cNvPr>
          <p:cNvSpPr/>
          <p:nvPr/>
        </p:nvSpPr>
        <p:spPr>
          <a:xfrm>
            <a:off x="425155" y="2810546"/>
            <a:ext cx="4290861" cy="1482550"/>
          </a:xfrm>
          <a:prstGeom prst="roundRect">
            <a:avLst/>
          </a:prstGeom>
          <a:solidFill>
            <a:schemeClr val="bg1"/>
          </a:solid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lnSpc>
                <a:spcPct val="150000"/>
              </a:lnSpc>
              <a:buFont typeface="Wingdings" panose="05000000000000000000" pitchFamily="2" charset="2"/>
              <a:buChar char="Ø"/>
            </a:pPr>
            <a:r>
              <a:rPr lang="zh-CN" altLang="en-US" dirty="0">
                <a:solidFill>
                  <a:srgbClr val="0000FF"/>
                </a:solidFill>
              </a:rPr>
              <a:t>建立基本的工程概念，培养工程思维，了解实际工程活动的组织实施方法。</a:t>
            </a:r>
          </a:p>
        </p:txBody>
      </p:sp>
      <p:sp>
        <p:nvSpPr>
          <p:cNvPr id="26" name="矩形 25">
            <a:extLst>
              <a:ext uri="{FF2B5EF4-FFF2-40B4-BE49-F238E27FC236}">
                <a16:creationId xmlns:a16="http://schemas.microsoft.com/office/drawing/2014/main" id="{9CCF7949-D34A-434F-89A4-041AB23F23EE}"/>
              </a:ext>
            </a:extLst>
          </p:cNvPr>
          <p:cNvSpPr/>
          <p:nvPr/>
        </p:nvSpPr>
        <p:spPr>
          <a:xfrm>
            <a:off x="392409" y="2276872"/>
            <a:ext cx="3675535" cy="461665"/>
          </a:xfrm>
          <a:prstGeom prst="rect">
            <a:avLst/>
          </a:prstGeom>
        </p:spPr>
        <p:txBody>
          <a:bodyPr wrap="square">
            <a:spAutoFit/>
          </a:bodyPr>
          <a:lstStyle/>
          <a:p>
            <a:r>
              <a:rPr lang="zh-CN" altLang="en-US" sz="2400" b="0" dirty="0">
                <a:solidFill>
                  <a:srgbClr val="0000FF"/>
                </a:solidFill>
                <a:latin typeface="微软雅黑" panose="020B0503020204020204" pitchFamily="34" charset="-122"/>
                <a:ea typeface="微软雅黑" panose="020B0503020204020204" pitchFamily="34" charset="-122"/>
              </a:rPr>
              <a:t>工程概论系列课程目的：</a:t>
            </a:r>
            <a:endParaRPr lang="zh-CN" altLang="en-US" sz="2800" dirty="0">
              <a:solidFill>
                <a:srgbClr val="0000FF"/>
              </a:solidFill>
              <a:latin typeface="微软雅黑" panose="020B0503020204020204" pitchFamily="34" charset="-122"/>
              <a:ea typeface="微软雅黑" panose="020B0503020204020204" pitchFamily="34" charset="-122"/>
            </a:endParaRPr>
          </a:p>
        </p:txBody>
      </p:sp>
      <p:sp>
        <p:nvSpPr>
          <p:cNvPr id="29" name="圆角矩形 1">
            <a:extLst>
              <a:ext uri="{FF2B5EF4-FFF2-40B4-BE49-F238E27FC236}">
                <a16:creationId xmlns:a16="http://schemas.microsoft.com/office/drawing/2014/main" id="{88691FBC-3EF1-499F-B611-024BA7E7262D}"/>
              </a:ext>
            </a:extLst>
          </p:cNvPr>
          <p:cNvSpPr/>
          <p:nvPr/>
        </p:nvSpPr>
        <p:spPr>
          <a:xfrm>
            <a:off x="4860032" y="2348880"/>
            <a:ext cx="3569779" cy="1944216"/>
          </a:xfrm>
          <a:prstGeom prst="roundRect">
            <a:avLst/>
          </a:prstGeom>
          <a:ln/>
        </p:spPr>
        <p:style>
          <a:lnRef idx="2">
            <a:schemeClr val="accent3"/>
          </a:lnRef>
          <a:fillRef idx="1">
            <a:schemeClr val="lt1"/>
          </a:fillRef>
          <a:effectRef idx="0">
            <a:schemeClr val="accent3"/>
          </a:effectRef>
          <a:fontRef idx="minor">
            <a:schemeClr val="dk1"/>
          </a:fontRef>
        </p:style>
        <p:txBody>
          <a:bodyPr rtlCol="0" anchor="t"/>
          <a:lstStyle/>
          <a:p>
            <a:pPr>
              <a:lnSpc>
                <a:spcPct val="150000"/>
              </a:lnSpc>
            </a:pPr>
            <a:r>
              <a:rPr lang="zh-CN" altLang="en-US" sz="1800" dirty="0">
                <a:solidFill>
                  <a:schemeClr val="accent6">
                    <a:lumMod val="50000"/>
                  </a:schemeClr>
                </a:solidFill>
              </a:rPr>
              <a:t>思考：</a:t>
            </a:r>
            <a:endParaRPr lang="en-US" altLang="zh-CN" sz="1800" dirty="0">
              <a:solidFill>
                <a:schemeClr val="accent6">
                  <a:lumMod val="50000"/>
                </a:schemeClr>
              </a:solidFill>
            </a:endParaRPr>
          </a:p>
          <a:p>
            <a:pPr marL="342900" indent="-342900">
              <a:lnSpc>
                <a:spcPct val="150000"/>
              </a:lnSpc>
              <a:buFont typeface="Wingdings" panose="05000000000000000000" pitchFamily="2" charset="2"/>
              <a:buChar char="l"/>
            </a:pPr>
            <a:r>
              <a:rPr lang="zh-CN" altLang="en-US" sz="1800" dirty="0">
                <a:solidFill>
                  <a:schemeClr val="accent6">
                    <a:lumMod val="50000"/>
                  </a:schemeClr>
                </a:solidFill>
              </a:rPr>
              <a:t>什么是工程？</a:t>
            </a:r>
            <a:endParaRPr lang="en-US" altLang="zh-CN" sz="1800" dirty="0">
              <a:solidFill>
                <a:schemeClr val="accent6">
                  <a:lumMod val="50000"/>
                </a:schemeClr>
              </a:solidFill>
            </a:endParaRPr>
          </a:p>
          <a:p>
            <a:pPr marL="342900" indent="-342900">
              <a:lnSpc>
                <a:spcPct val="150000"/>
              </a:lnSpc>
              <a:buFont typeface="Wingdings" panose="05000000000000000000" pitchFamily="2" charset="2"/>
              <a:buChar char="l"/>
            </a:pPr>
            <a:r>
              <a:rPr lang="zh-CN" altLang="en-US" sz="1800" dirty="0">
                <a:solidFill>
                  <a:schemeClr val="accent6">
                    <a:lumMod val="50000"/>
                  </a:schemeClr>
                </a:solidFill>
              </a:rPr>
              <a:t>科学、技术、工程三者的区别和联系？</a:t>
            </a:r>
            <a:endParaRPr lang="en-US" altLang="zh-CN" sz="1800" dirty="0">
              <a:solidFill>
                <a:schemeClr val="accent6">
                  <a:lumMod val="50000"/>
                </a:schemeClr>
              </a:solidFill>
            </a:endParaRPr>
          </a:p>
        </p:txBody>
      </p:sp>
      <p:sp>
        <p:nvSpPr>
          <p:cNvPr id="30" name="矩形 29">
            <a:extLst>
              <a:ext uri="{FF2B5EF4-FFF2-40B4-BE49-F238E27FC236}">
                <a16:creationId xmlns:a16="http://schemas.microsoft.com/office/drawing/2014/main" id="{2BFA8148-4BBF-4539-B3B9-456875D05919}"/>
              </a:ext>
            </a:extLst>
          </p:cNvPr>
          <p:cNvSpPr/>
          <p:nvPr/>
        </p:nvSpPr>
        <p:spPr>
          <a:xfrm>
            <a:off x="392409" y="944724"/>
            <a:ext cx="1515296" cy="461665"/>
          </a:xfrm>
          <a:prstGeom prst="rect">
            <a:avLst/>
          </a:prstGeom>
        </p:spPr>
        <p:txBody>
          <a:bodyPr wrap="square">
            <a:spAutoFit/>
          </a:bodyPr>
          <a:lstStyle/>
          <a:p>
            <a:r>
              <a:rPr lang="zh-CN" altLang="en-US" sz="2400" b="0" dirty="0">
                <a:solidFill>
                  <a:srgbClr val="0000FF"/>
                </a:solidFill>
                <a:latin typeface="微软雅黑" panose="020B0503020204020204" pitchFamily="34" charset="-122"/>
                <a:ea typeface="微软雅黑" panose="020B0503020204020204" pitchFamily="34" charset="-122"/>
              </a:rPr>
              <a:t>课程简介</a:t>
            </a:r>
            <a:endParaRPr lang="zh-CN" altLang="en-US" sz="2800" dirty="0">
              <a:solidFill>
                <a:srgbClr val="0000FF"/>
              </a:solidFill>
              <a:latin typeface="微软雅黑" panose="020B0503020204020204" pitchFamily="34" charset="-122"/>
              <a:ea typeface="微软雅黑" panose="020B0503020204020204" pitchFamily="34" charset="-122"/>
            </a:endParaRPr>
          </a:p>
        </p:txBody>
      </p:sp>
      <p:sp>
        <p:nvSpPr>
          <p:cNvPr id="31" name="圆角矩形 1">
            <a:extLst>
              <a:ext uri="{FF2B5EF4-FFF2-40B4-BE49-F238E27FC236}">
                <a16:creationId xmlns:a16="http://schemas.microsoft.com/office/drawing/2014/main" id="{441C611C-6E48-41AF-8359-F21DA98CC937}"/>
              </a:ext>
            </a:extLst>
          </p:cNvPr>
          <p:cNvSpPr/>
          <p:nvPr/>
        </p:nvSpPr>
        <p:spPr>
          <a:xfrm>
            <a:off x="425155" y="1457587"/>
            <a:ext cx="8004656" cy="692150"/>
          </a:xfrm>
          <a:prstGeom prst="roundRect">
            <a:avLst/>
          </a:prstGeom>
          <a:solidFill>
            <a:schemeClr val="bg1"/>
          </a:solidFill>
          <a:ln>
            <a:solidFill>
              <a:srgbClr val="0000F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lnSpc>
                <a:spcPct val="150000"/>
              </a:lnSpc>
              <a:buFont typeface="Wingdings" panose="05000000000000000000" pitchFamily="2" charset="2"/>
              <a:buChar char="Ø"/>
            </a:pPr>
            <a:r>
              <a:rPr lang="zh-CN" altLang="en-US" dirty="0">
                <a:solidFill>
                  <a:srgbClr val="7030A0"/>
                </a:solidFill>
              </a:rPr>
              <a:t>本课程是工程概论系列课程的一部分，共计</a:t>
            </a:r>
            <a:r>
              <a:rPr lang="en-US" altLang="zh-CN" dirty="0">
                <a:solidFill>
                  <a:srgbClr val="7030A0"/>
                </a:solidFill>
              </a:rPr>
              <a:t>16</a:t>
            </a:r>
            <a:r>
              <a:rPr lang="zh-CN" altLang="en-US" dirty="0">
                <a:solidFill>
                  <a:srgbClr val="7030A0"/>
                </a:solidFill>
              </a:rPr>
              <a:t>学时。</a:t>
            </a:r>
          </a:p>
        </p:txBody>
      </p:sp>
    </p:spTree>
    <p:extLst>
      <p:ext uri="{BB962C8B-B14F-4D97-AF65-F5344CB8AC3E}">
        <p14:creationId xmlns:p14="http://schemas.microsoft.com/office/powerpoint/2010/main" val="42282879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436E4F4-AB7A-4420-958D-DB4B795D66AF}"/>
              </a:ext>
            </a:extLst>
          </p:cNvPr>
          <p:cNvPicPr>
            <a:picLocks noChangeAspect="1"/>
          </p:cNvPicPr>
          <p:nvPr/>
        </p:nvPicPr>
        <p:blipFill>
          <a:blip r:embed="rId2"/>
          <a:stretch>
            <a:fillRect/>
          </a:stretch>
        </p:blipFill>
        <p:spPr>
          <a:xfrm>
            <a:off x="1804280" y="2849723"/>
            <a:ext cx="5604950" cy="340680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20</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产品验证</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543194"/>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功能性能测试，是对整机产品的功能以及性能技术指标进行验证测试试验。该测试需要回答被测产品是否满足预定的技术要求，需要根据研制任务书或设计输入文件指定试验测试大纲，试验大纲的测试项目覆盖性、有效性以及合理性需要评审认定，根据试验大纲的测试项目进行试验，并形成正规的试验或测试报告（或以出厂检验形式体现）</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3286157018"/>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6EE90C1-0CF5-49E4-8083-ECE99257B067}"/>
              </a:ext>
            </a:extLst>
          </p:cNvPr>
          <p:cNvPicPr>
            <a:picLocks noChangeAspect="1"/>
          </p:cNvPicPr>
          <p:nvPr/>
        </p:nvPicPr>
        <p:blipFill>
          <a:blip r:embed="rId2"/>
          <a:stretch>
            <a:fillRect/>
          </a:stretch>
        </p:blipFill>
        <p:spPr>
          <a:xfrm>
            <a:off x="1835696" y="2708920"/>
            <a:ext cx="6912768" cy="364743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21</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产品验证</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543194"/>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七性评估验证，是对整机产品的“七性”特性是否满足预定的技术要求的评估或试验测试工作，同样需要根据研制任务书或设计输入文件指定试验验证大纲，试验大纲的测试项目覆盖性、有效性以及合理性需要评审认定，根据试验大纲的测试项目进行试验，并形成正规的试验或测试报告。</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2903360183"/>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436E4F4-AB7A-4420-958D-DB4B795D66AF}"/>
              </a:ext>
            </a:extLst>
          </p:cNvPr>
          <p:cNvPicPr>
            <a:picLocks noChangeAspect="1"/>
          </p:cNvPicPr>
          <p:nvPr/>
        </p:nvPicPr>
        <p:blipFill>
          <a:blip r:embed="rId2"/>
          <a:stretch>
            <a:fillRect/>
          </a:stretch>
        </p:blipFill>
        <p:spPr>
          <a:xfrm>
            <a:off x="1804280" y="2849723"/>
            <a:ext cx="5604950" cy="340680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22</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产品验证</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543194"/>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用户试用</a:t>
            </a:r>
            <a:r>
              <a:rPr lang="en-US" altLang="zh-CN" sz="1600" dirty="0">
                <a:solidFill>
                  <a:schemeClr val="tx2"/>
                </a:solidFill>
              </a:rPr>
              <a:t>/</a:t>
            </a:r>
            <a:r>
              <a:rPr lang="zh-CN" altLang="en-US" sz="1600" dirty="0">
                <a:solidFill>
                  <a:schemeClr val="tx2"/>
                </a:solidFill>
              </a:rPr>
              <a:t>检验，是从最终用户的视角对产品的功能性能、技术指标、使用体验，产品质量等进行考核评定。在军品中一般以军检和小批量试验体现；商业快消品一般以内测和封闭测试体现；某些工业品甚至直接签署试用协议后给一些工厂免费试用以获取试用数据和相关证明。</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631344977"/>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E44694C-5CB8-40EC-96EC-6046A8BD0A7E}"/>
              </a:ext>
            </a:extLst>
          </p:cNvPr>
          <p:cNvPicPr>
            <a:picLocks noChangeAspect="1"/>
          </p:cNvPicPr>
          <p:nvPr/>
        </p:nvPicPr>
        <p:blipFill>
          <a:blip r:embed="rId2"/>
          <a:stretch>
            <a:fillRect/>
          </a:stretch>
        </p:blipFill>
        <p:spPr>
          <a:xfrm>
            <a:off x="2101095" y="2628448"/>
            <a:ext cx="6572471" cy="386605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23</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产品量产</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543194"/>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产品量产，产品样机通过模样、初样、试样、正样阶段的相关考核验证后，形成完善的生产工艺数据和试验测试数据，若各项技术特性指标均满足设计要求，经过评定可转入量产阶段。量产阶段需要完成技术状态固化、技术定型、小批量量产、抽样检验、工艺定型后才能正式的批量订货批量生产。</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2082855291"/>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E44694C-5CB8-40EC-96EC-6046A8BD0A7E}"/>
              </a:ext>
            </a:extLst>
          </p:cNvPr>
          <p:cNvPicPr>
            <a:picLocks noChangeAspect="1"/>
          </p:cNvPicPr>
          <p:nvPr/>
        </p:nvPicPr>
        <p:blipFill>
          <a:blip r:embed="rId2"/>
          <a:stretch>
            <a:fillRect/>
          </a:stretch>
        </p:blipFill>
        <p:spPr>
          <a:xfrm>
            <a:off x="2101095" y="2628448"/>
            <a:ext cx="6572471" cy="386605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24</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产品量产</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243899"/>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技术状态固化，产品样机经过各项相关验证考核测试后，转入量产阶段前，需对产品的</a:t>
            </a:r>
            <a:r>
              <a:rPr lang="zh-CN" altLang="en-US" sz="1600" dirty="0">
                <a:solidFill>
                  <a:srgbClr val="FF0000"/>
                </a:solidFill>
              </a:rPr>
              <a:t>技术状态进行确认</a:t>
            </a:r>
            <a:r>
              <a:rPr lang="zh-CN" altLang="en-US" sz="1600" dirty="0">
                <a:solidFill>
                  <a:schemeClr val="tx2"/>
                </a:solidFill>
              </a:rPr>
              <a:t>，并将设计文件</a:t>
            </a:r>
            <a:r>
              <a:rPr lang="zh-CN" altLang="en-US" sz="1600" dirty="0">
                <a:solidFill>
                  <a:srgbClr val="FF0000"/>
                </a:solidFill>
              </a:rPr>
              <a:t>归档</a:t>
            </a:r>
            <a:r>
              <a:rPr lang="zh-CN" altLang="en-US" sz="1600" dirty="0">
                <a:solidFill>
                  <a:schemeClr val="tx2"/>
                </a:solidFill>
              </a:rPr>
              <a:t>，明确产品的</a:t>
            </a:r>
            <a:r>
              <a:rPr lang="zh-CN" altLang="en-US" sz="1600" dirty="0">
                <a:solidFill>
                  <a:srgbClr val="FF0000"/>
                </a:solidFill>
              </a:rPr>
              <a:t>最终的</a:t>
            </a:r>
            <a:r>
              <a:rPr lang="zh-CN" altLang="en-US" sz="1600" dirty="0">
                <a:solidFill>
                  <a:schemeClr val="tx2"/>
                </a:solidFill>
              </a:rPr>
              <a:t>设计图纸和程序，用于指导批量产品的生产制造工作。</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2177857183"/>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E44694C-5CB8-40EC-96EC-6046A8BD0A7E}"/>
              </a:ext>
            </a:extLst>
          </p:cNvPr>
          <p:cNvPicPr>
            <a:picLocks noChangeAspect="1"/>
          </p:cNvPicPr>
          <p:nvPr/>
        </p:nvPicPr>
        <p:blipFill>
          <a:blip r:embed="rId2"/>
          <a:stretch>
            <a:fillRect/>
          </a:stretch>
        </p:blipFill>
        <p:spPr>
          <a:xfrm>
            <a:off x="2101095" y="2628448"/>
            <a:ext cx="6572471" cy="386605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25</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产品量产</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171891"/>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技术定型，技术定型是在技术状态固化后，对产品技术状态进行</a:t>
            </a:r>
            <a:r>
              <a:rPr lang="zh-CN" altLang="en-US" sz="1600" dirty="0">
                <a:solidFill>
                  <a:srgbClr val="FF0000"/>
                </a:solidFill>
              </a:rPr>
              <a:t>考核认证</a:t>
            </a:r>
            <a:r>
              <a:rPr lang="zh-CN" altLang="en-US" sz="1600" dirty="0">
                <a:solidFill>
                  <a:schemeClr val="tx2"/>
                </a:solidFill>
              </a:rPr>
              <a:t>，确定固化后的技术状态满足批量生产要求，通常以</a:t>
            </a:r>
            <a:r>
              <a:rPr lang="zh-CN" altLang="en-US" sz="1600" dirty="0">
                <a:solidFill>
                  <a:srgbClr val="FF0000"/>
                </a:solidFill>
              </a:rPr>
              <a:t>定型鉴定试验</a:t>
            </a:r>
            <a:r>
              <a:rPr lang="zh-CN" altLang="en-US" sz="1600" dirty="0">
                <a:solidFill>
                  <a:schemeClr val="tx2"/>
                </a:solidFill>
              </a:rPr>
              <a:t>和</a:t>
            </a:r>
            <a:r>
              <a:rPr lang="zh-CN" altLang="en-US" sz="1600" dirty="0">
                <a:solidFill>
                  <a:srgbClr val="FF0000"/>
                </a:solidFill>
              </a:rPr>
              <a:t>定型鉴定评审会</a:t>
            </a:r>
            <a:r>
              <a:rPr lang="zh-CN" altLang="en-US" sz="1600" dirty="0">
                <a:solidFill>
                  <a:schemeClr val="tx2"/>
                </a:solidFill>
              </a:rPr>
              <a:t>形式对产品进行考核。通过考核后产品转入设计定型阶段。</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2997752806"/>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E44694C-5CB8-40EC-96EC-6046A8BD0A7E}"/>
              </a:ext>
            </a:extLst>
          </p:cNvPr>
          <p:cNvPicPr>
            <a:picLocks noChangeAspect="1"/>
          </p:cNvPicPr>
          <p:nvPr/>
        </p:nvPicPr>
        <p:blipFill>
          <a:blip r:embed="rId2"/>
          <a:stretch>
            <a:fillRect/>
          </a:stretch>
        </p:blipFill>
        <p:spPr>
          <a:xfrm>
            <a:off x="2101095" y="2628448"/>
            <a:ext cx="6572471" cy="386605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26</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产品量产</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171891"/>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小批量量产、抽样检验，产品设计定型只能证明设计正确性，这个阶段通常产品测试样本比较少，需要组织小批量试生产，通过一定批量生产，确定生产流程也就是生产工艺的正确性，小批量量产一般交付用户试用验证，采用抽样检验的方式考核。</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2323141483"/>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E44694C-5CB8-40EC-96EC-6046A8BD0A7E}"/>
              </a:ext>
            </a:extLst>
          </p:cNvPr>
          <p:cNvPicPr>
            <a:picLocks noChangeAspect="1"/>
          </p:cNvPicPr>
          <p:nvPr/>
        </p:nvPicPr>
        <p:blipFill>
          <a:blip r:embed="rId2"/>
          <a:stretch>
            <a:fillRect/>
          </a:stretch>
        </p:blipFill>
        <p:spPr>
          <a:xfrm>
            <a:off x="2101095" y="2628448"/>
            <a:ext cx="6572471" cy="386605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27</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产品量产</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811851"/>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工艺定型，小批量量产明确了稳妥可靠的生产方法和方案后，即可进行工艺定型，需要对生产工艺文件评审认定，并进行归档，作为指导后续批量生产生产指导文件。</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1447566728"/>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E44694C-5CB8-40EC-96EC-6046A8BD0A7E}"/>
              </a:ext>
            </a:extLst>
          </p:cNvPr>
          <p:cNvPicPr>
            <a:picLocks noChangeAspect="1"/>
          </p:cNvPicPr>
          <p:nvPr/>
        </p:nvPicPr>
        <p:blipFill>
          <a:blip r:embed="rId2"/>
          <a:stretch>
            <a:fillRect/>
          </a:stretch>
        </p:blipFill>
        <p:spPr>
          <a:xfrm>
            <a:off x="2101095" y="2628448"/>
            <a:ext cx="6572471" cy="386605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28</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产品量产</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243899"/>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批量订货、批量生产，产品经过设计定型和工艺定型，并且经过用户试用技术状态稳定后，即可进行批量生产交付。产品按照归档的设计文件和工艺文件以批次为单位集体采购、批量生产，并且按照批次进行技术状态管理。</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707123314"/>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93EF576F-7E1A-4C7F-A23C-5005DDC262A0}"/>
              </a:ext>
            </a:extLst>
          </p:cNvPr>
          <p:cNvPicPr>
            <a:picLocks noChangeAspect="1"/>
          </p:cNvPicPr>
          <p:nvPr/>
        </p:nvPicPr>
        <p:blipFill>
          <a:blip r:embed="rId2"/>
          <a:stretch>
            <a:fillRect/>
          </a:stretch>
        </p:blipFill>
        <p:spPr>
          <a:xfrm>
            <a:off x="1835696" y="2620098"/>
            <a:ext cx="6639196" cy="385770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29</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产品维护</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5"/>
            <a:ext cx="8280899" cy="1531931"/>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产品维护，产品在批产交付后，电子产品工程活动并没有结束，而是一个</a:t>
            </a:r>
            <a:r>
              <a:rPr lang="zh-CN" altLang="en-US" sz="1600" dirty="0">
                <a:solidFill>
                  <a:srgbClr val="FF0000"/>
                </a:solidFill>
              </a:rPr>
              <a:t>新的开始</a:t>
            </a:r>
            <a:r>
              <a:rPr lang="zh-CN" altLang="en-US" sz="1600" dirty="0">
                <a:solidFill>
                  <a:schemeClr val="tx2"/>
                </a:solidFill>
              </a:rPr>
              <a:t>，对于军品甚至工业品需要对每台产品的使用情况进行维护和跟踪，对于商业快消品，需要对产品的返修数据进行跟踪。此时更能体会到产品的</a:t>
            </a:r>
            <a:r>
              <a:rPr lang="zh-CN" altLang="en-US" sz="1600" dirty="0">
                <a:solidFill>
                  <a:srgbClr val="FF0000"/>
                </a:solidFill>
              </a:rPr>
              <a:t>维修性、测试性</a:t>
            </a:r>
            <a:r>
              <a:rPr lang="zh-CN" altLang="en-US" sz="1600" dirty="0">
                <a:solidFill>
                  <a:schemeClr val="tx2"/>
                </a:solidFill>
              </a:rPr>
              <a:t>以及</a:t>
            </a:r>
            <a:r>
              <a:rPr lang="zh-CN" altLang="en-US" sz="1600" dirty="0">
                <a:solidFill>
                  <a:srgbClr val="FF0000"/>
                </a:solidFill>
              </a:rPr>
              <a:t>质量管理</a:t>
            </a:r>
            <a:r>
              <a:rPr lang="zh-CN" altLang="en-US" sz="1600" dirty="0">
                <a:solidFill>
                  <a:schemeClr val="tx2"/>
                </a:solidFill>
              </a:rPr>
              <a:t>的重要性。</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3518496031"/>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DF5C338C-E8F9-4BC5-BEFF-77D1C3A691E7}" type="slidenum">
              <a:rPr lang="zh-CN" altLang="en-US" smtClean="0"/>
              <a:pPr>
                <a:defRPr/>
              </a:pPr>
              <a:t>3</a:t>
            </a:fld>
            <a:endParaRPr lang="zh-CN" altLang="en-US"/>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课程结构</a:t>
            </a:r>
            <a:endParaRPr lang="zh-CN" altLang="en-US" dirty="0">
              <a:solidFill>
                <a:schemeClr val="bg1"/>
              </a:solidFill>
            </a:endParaRPr>
          </a:p>
        </p:txBody>
      </p:sp>
      <p:pic>
        <p:nvPicPr>
          <p:cNvPr id="8" name="图片 7">
            <a:extLst>
              <a:ext uri="{FF2B5EF4-FFF2-40B4-BE49-F238E27FC236}">
                <a16:creationId xmlns:a16="http://schemas.microsoft.com/office/drawing/2014/main" id="{597CC206-A273-40BD-909F-63615FD45DE6}"/>
              </a:ext>
            </a:extLst>
          </p:cNvPr>
          <p:cNvPicPr>
            <a:picLocks noChangeAspect="1"/>
          </p:cNvPicPr>
          <p:nvPr/>
        </p:nvPicPr>
        <p:blipFill>
          <a:blip r:embed="rId3"/>
          <a:stretch>
            <a:fillRect/>
          </a:stretch>
        </p:blipFill>
        <p:spPr>
          <a:xfrm>
            <a:off x="-72008" y="1052736"/>
            <a:ext cx="9252520" cy="5472608"/>
          </a:xfrm>
          <a:prstGeom prst="rect">
            <a:avLst/>
          </a:prstGeom>
        </p:spPr>
      </p:pic>
    </p:spTree>
    <p:extLst>
      <p:ext uri="{BB962C8B-B14F-4D97-AF65-F5344CB8AC3E}">
        <p14:creationId xmlns:p14="http://schemas.microsoft.com/office/powerpoint/2010/main" val="4012276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3842113" y="879614"/>
            <a:ext cx="1627369" cy="523220"/>
          </a:xfrm>
          <a:prstGeom prst="rect">
            <a:avLst/>
          </a:prstGeom>
        </p:spPr>
        <p:txBody>
          <a:bodyPr wrap="none">
            <a:spAutoFit/>
          </a:bodyPr>
          <a:lstStyle/>
          <a:p>
            <a:r>
              <a:rPr lang="zh-CN" altLang="en-US" sz="2800" dirty="0">
                <a:solidFill>
                  <a:srgbClr val="FF0000"/>
                </a:solidFill>
                <a:latin typeface="黑体" panose="02010609060101010101" pitchFamily="49" charset="-122"/>
                <a:ea typeface="黑体" panose="02010609060101010101" pitchFamily="49" charset="-122"/>
              </a:rPr>
              <a:t>课后练习</a:t>
            </a:r>
            <a:endParaRPr lang="zh-CN" altLang="en-US" sz="2800" dirty="0">
              <a:solidFill>
                <a:srgbClr val="FF0000"/>
              </a:solidFill>
            </a:endParaRPr>
          </a:p>
        </p:txBody>
      </p:sp>
      <p:sp>
        <p:nvSpPr>
          <p:cNvPr id="13" name="标题 1"/>
          <p:cNvSpPr txBox="1">
            <a:spLocks/>
          </p:cNvSpPr>
          <p:nvPr/>
        </p:nvSpPr>
        <p:spPr bwMode="auto">
          <a:xfrm>
            <a:off x="5683076"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课后练习</a:t>
            </a:r>
            <a:endParaRPr lang="zh-CN" altLang="en-US" sz="2800" dirty="0">
              <a:solidFill>
                <a:schemeClr val="bg1"/>
              </a:solidFill>
            </a:endParaRPr>
          </a:p>
        </p:txBody>
      </p:sp>
      <p:sp>
        <p:nvSpPr>
          <p:cNvPr id="16" name="圆角矩形 1">
            <a:extLst>
              <a:ext uri="{FF2B5EF4-FFF2-40B4-BE49-F238E27FC236}">
                <a16:creationId xmlns:a16="http://schemas.microsoft.com/office/drawing/2014/main" id="{EC89B395-35F9-487C-9B66-0E7F65E18CC7}"/>
              </a:ext>
            </a:extLst>
          </p:cNvPr>
          <p:cNvSpPr/>
          <p:nvPr/>
        </p:nvSpPr>
        <p:spPr>
          <a:xfrm>
            <a:off x="1043608" y="1772816"/>
            <a:ext cx="7560840" cy="3672408"/>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lnSpc>
                <a:spcPct val="150000"/>
              </a:lnSpc>
            </a:pPr>
            <a:r>
              <a:rPr lang="zh-CN" altLang="en-US" sz="2800" dirty="0">
                <a:solidFill>
                  <a:srgbClr val="0000FF"/>
                </a:solidFill>
              </a:rPr>
              <a:t>       本节课以思维导图的形式给大家简单描述了通用电子产品的开发和制造过程，大家回去仔细体会这个过程，以工作流程图的形式将这个过程重新整理一下，并指出哪几个流程能够形成反馈闭环，说明理由。</a:t>
            </a:r>
          </a:p>
        </p:txBody>
      </p:sp>
    </p:spTree>
    <p:extLst>
      <p:ext uri="{BB962C8B-B14F-4D97-AF65-F5344CB8AC3E}">
        <p14:creationId xmlns:p14="http://schemas.microsoft.com/office/powerpoint/2010/main" val="31193304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p:cNvPr>
          <p:cNvSpPr>
            <a:spLocks noGrp="1"/>
          </p:cNvSpPr>
          <p:nvPr>
            <p:ph type="title"/>
          </p:nvPr>
        </p:nvSpPr>
        <p:spPr>
          <a:xfrm>
            <a:off x="971600" y="2564904"/>
            <a:ext cx="8065269" cy="1347044"/>
          </a:xfrm>
        </p:spPr>
        <p:txBody>
          <a:bodyPr/>
          <a:lstStyle/>
          <a:p>
            <a:pPr algn="ctr">
              <a:lnSpc>
                <a:spcPct val="150000"/>
              </a:lnSpc>
              <a:defRPr/>
            </a:pPr>
            <a:r>
              <a:rPr lang="zh-CN" altLang="en-US" sz="6000" dirty="0">
                <a:solidFill>
                  <a:srgbClr val="0000FF"/>
                </a:solidFill>
                <a:latin typeface="黑体" pitchFamily="49" charset="-122"/>
                <a:ea typeface="黑体" pitchFamily="49" charset="-122"/>
              </a:rPr>
              <a:t>谢  谢！</a:t>
            </a:r>
            <a:endParaRPr lang="zh-CN" altLang="en-US" sz="2800" dirty="0">
              <a:solidFill>
                <a:srgbClr val="0000FF"/>
              </a:solidFill>
              <a:latin typeface="黑体" pitchFamily="49" charset="-122"/>
              <a:ea typeface="黑体" pitchFamily="49" charset="-122"/>
            </a:endParaRPr>
          </a:p>
        </p:txBody>
      </p:sp>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31</a:t>
            </a:fld>
            <a:endParaRPr lang="zh-CN" altLang="en-US" sz="1200" b="0">
              <a:solidFill>
                <a:srgbClr val="898989"/>
              </a:solidFill>
              <a:latin typeface="Calibri" pitchFamily="34" charset="0"/>
              <a:ea typeface="宋体" charset="-122"/>
            </a:endParaRPr>
          </a:p>
        </p:txBody>
      </p:sp>
      <p:sp>
        <p:nvSpPr>
          <p:cNvPr id="5" name="标题 1"/>
          <p:cNvSpPr txBox="1">
            <a:spLocks/>
          </p:cNvSpPr>
          <p:nvPr/>
        </p:nvSpPr>
        <p:spPr bwMode="auto">
          <a:xfrm>
            <a:off x="5683076"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谢 谢</a:t>
            </a:r>
            <a:endParaRPr lang="zh-CN" altLang="en-US" sz="2800" dirty="0">
              <a:solidFill>
                <a:schemeClr val="bg1"/>
              </a:solidFill>
            </a:endParaRPr>
          </a:p>
        </p:txBody>
      </p:sp>
    </p:spTree>
    <p:extLst>
      <p:ext uri="{BB962C8B-B14F-4D97-AF65-F5344CB8AC3E}">
        <p14:creationId xmlns:p14="http://schemas.microsoft.com/office/powerpoint/2010/main" val="2184529808"/>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4</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课程结构</a:t>
            </a:r>
            <a:endParaRPr lang="zh-CN" altLang="en-US" dirty="0">
              <a:solidFill>
                <a:schemeClr val="bg1"/>
              </a:solidFill>
            </a:endParaRPr>
          </a:p>
        </p:txBody>
      </p:sp>
      <p:pic>
        <p:nvPicPr>
          <p:cNvPr id="2" name="图片 1">
            <a:extLst>
              <a:ext uri="{FF2B5EF4-FFF2-40B4-BE49-F238E27FC236}">
                <a16:creationId xmlns:a16="http://schemas.microsoft.com/office/drawing/2014/main" id="{0059545D-F951-4190-A1D0-D2D2866FAC39}"/>
              </a:ext>
            </a:extLst>
          </p:cNvPr>
          <p:cNvPicPr>
            <a:picLocks noChangeAspect="1"/>
          </p:cNvPicPr>
          <p:nvPr/>
        </p:nvPicPr>
        <p:blipFill>
          <a:blip r:embed="rId2"/>
          <a:stretch>
            <a:fillRect/>
          </a:stretch>
        </p:blipFill>
        <p:spPr>
          <a:xfrm>
            <a:off x="731108" y="1016000"/>
            <a:ext cx="7955692" cy="5185200"/>
          </a:xfrm>
          <a:prstGeom prst="rect">
            <a:avLst/>
          </a:prstGeom>
        </p:spPr>
      </p:pic>
    </p:spTree>
    <p:extLst>
      <p:ext uri="{BB962C8B-B14F-4D97-AF65-F5344CB8AC3E}">
        <p14:creationId xmlns:p14="http://schemas.microsoft.com/office/powerpoint/2010/main" val="129165294"/>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5</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电子产品开发和制造</a:t>
            </a:r>
            <a:endParaRPr lang="zh-CN" altLang="en-US" sz="2800" dirty="0">
              <a:solidFill>
                <a:schemeClr val="bg1"/>
              </a:solidFill>
            </a:endParaRPr>
          </a:p>
        </p:txBody>
      </p:sp>
      <p:pic>
        <p:nvPicPr>
          <p:cNvPr id="5" name="图片 4">
            <a:extLst>
              <a:ext uri="{FF2B5EF4-FFF2-40B4-BE49-F238E27FC236}">
                <a16:creationId xmlns:a16="http://schemas.microsoft.com/office/drawing/2014/main" id="{E55015BF-D9EE-4BF3-8E95-C302C071F09F}"/>
              </a:ext>
            </a:extLst>
          </p:cNvPr>
          <p:cNvPicPr>
            <a:picLocks noChangeAspect="1"/>
          </p:cNvPicPr>
          <p:nvPr/>
        </p:nvPicPr>
        <p:blipFill>
          <a:blip r:embed="rId2"/>
          <a:stretch>
            <a:fillRect/>
          </a:stretch>
        </p:blipFill>
        <p:spPr>
          <a:xfrm>
            <a:off x="2352323" y="2603986"/>
            <a:ext cx="4837605" cy="3849350"/>
          </a:xfrm>
          <a:prstGeom prst="rect">
            <a:avLst/>
          </a:prstGeom>
        </p:spPr>
      </p:pic>
      <p:sp>
        <p:nvSpPr>
          <p:cNvPr id="17" name="圆角矩形 1">
            <a:extLst>
              <a:ext uri="{FF2B5EF4-FFF2-40B4-BE49-F238E27FC236}">
                <a16:creationId xmlns:a16="http://schemas.microsoft.com/office/drawing/2014/main" id="{80E27C0E-769D-4CCE-8205-C4ED7FF08F7B}"/>
              </a:ext>
            </a:extLst>
          </p:cNvPr>
          <p:cNvSpPr/>
          <p:nvPr/>
        </p:nvSpPr>
        <p:spPr>
          <a:xfrm>
            <a:off x="611570" y="960966"/>
            <a:ext cx="6933697" cy="1287366"/>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电子技术工程活动因其实施条件、组织规模、应用领域、目标用户不同，其过程会有差异，呈现出不同的特点和针对性，但总的来说一般有</a:t>
            </a:r>
            <a:r>
              <a:rPr lang="zh-CN" altLang="en-US" sz="1600" dirty="0">
                <a:solidFill>
                  <a:srgbClr val="FF0000"/>
                </a:solidFill>
              </a:rPr>
              <a:t>论证、设计、制造、维护</a:t>
            </a:r>
            <a:r>
              <a:rPr lang="zh-CN" altLang="en-US" sz="1600" dirty="0">
                <a:solidFill>
                  <a:schemeClr val="tx2"/>
                </a:solidFill>
              </a:rPr>
              <a:t>等步骤。</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2492152" y="2628448"/>
            <a:ext cx="5053131"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33841062"/>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1EBCA10A-837B-4024-85D1-34EE5072FA32}"/>
              </a:ext>
            </a:extLst>
          </p:cNvPr>
          <p:cNvPicPr>
            <a:picLocks noChangeAspect="1"/>
          </p:cNvPicPr>
          <p:nvPr/>
        </p:nvPicPr>
        <p:blipFill>
          <a:blip r:embed="rId2"/>
          <a:stretch>
            <a:fillRect/>
          </a:stretch>
        </p:blipFill>
        <p:spPr>
          <a:xfrm>
            <a:off x="2555776" y="2780928"/>
            <a:ext cx="4973062" cy="3575422"/>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6</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产品论证</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6"/>
            <a:ext cx="6933697" cy="1287366"/>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产品论证工作是明确研发生产目标的重要工作。分为产品调研和产品规划两个部分。产品调研形成工作目标，产品规划是对工作目标的分解和评估。</a:t>
            </a:r>
            <a:r>
              <a:rPr lang="zh-CN" altLang="en-US" sz="1600" dirty="0">
                <a:solidFill>
                  <a:srgbClr val="FF0000"/>
                </a:solidFill>
              </a:rPr>
              <a:t>这部分工作是工程实践过程中最容易被忽视但又是最重要的工作</a:t>
            </a:r>
            <a:r>
              <a:rPr lang="zh-CN" altLang="en-US" sz="1600" dirty="0">
                <a:solidFill>
                  <a:schemeClr val="tx2"/>
                </a:solidFill>
              </a:rPr>
              <a:t>。</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2492152" y="2628448"/>
            <a:ext cx="5053131"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938137844"/>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93FB5B7-B34C-4254-A632-498EFD6C3137}"/>
              </a:ext>
            </a:extLst>
          </p:cNvPr>
          <p:cNvPicPr>
            <a:picLocks noChangeAspect="1"/>
          </p:cNvPicPr>
          <p:nvPr/>
        </p:nvPicPr>
        <p:blipFill>
          <a:blip r:embed="rId2"/>
          <a:stretch>
            <a:fillRect/>
          </a:stretch>
        </p:blipFill>
        <p:spPr>
          <a:xfrm>
            <a:off x="1835696" y="2708920"/>
            <a:ext cx="6984776" cy="3672408"/>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7</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产品论证</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6"/>
            <a:ext cx="8280899" cy="1287366"/>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产品调研是获取工程工作目标的</a:t>
            </a:r>
            <a:r>
              <a:rPr lang="zh-CN" altLang="en-US" sz="1600" dirty="0">
                <a:solidFill>
                  <a:srgbClr val="FF0000"/>
                </a:solidFill>
              </a:rPr>
              <a:t>最基本</a:t>
            </a:r>
            <a:r>
              <a:rPr lang="zh-CN" altLang="en-US" sz="1600" dirty="0">
                <a:solidFill>
                  <a:schemeClr val="tx2"/>
                </a:solidFill>
              </a:rPr>
              <a:t>的方法，通过对市场、用户以及需求的调查研究，找到用户的痛点，以及自己技术的亮点，同时掌握市场方向，了解竞争对手，摸清市场容量和发展空间，</a:t>
            </a:r>
            <a:r>
              <a:rPr lang="zh-CN" altLang="en-US" sz="1600" dirty="0">
                <a:solidFill>
                  <a:srgbClr val="FF0000"/>
                </a:solidFill>
              </a:rPr>
              <a:t>形成明确的研发生产方向</a:t>
            </a:r>
            <a:r>
              <a:rPr lang="zh-CN" altLang="en-US" sz="1600" dirty="0">
                <a:solidFill>
                  <a:schemeClr val="tx2"/>
                </a:solidFill>
              </a:rPr>
              <a:t>。</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3881605310"/>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8BD9F692-0CFB-4D56-B38A-3B00384E23BA}"/>
              </a:ext>
            </a:extLst>
          </p:cNvPr>
          <p:cNvPicPr>
            <a:picLocks noChangeAspect="1"/>
          </p:cNvPicPr>
          <p:nvPr/>
        </p:nvPicPr>
        <p:blipFill>
          <a:blip r:embed="rId2"/>
          <a:stretch>
            <a:fillRect/>
          </a:stretch>
        </p:blipFill>
        <p:spPr>
          <a:xfrm>
            <a:off x="1814064" y="2678627"/>
            <a:ext cx="6872736" cy="376585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8</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产品论证</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6"/>
            <a:ext cx="8280899" cy="1287366"/>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产品规划是结合自身情况（人力、物力、财力）对工作目标任务的评估和分配。针对目标产品，需要</a:t>
            </a:r>
            <a:r>
              <a:rPr lang="zh-CN" altLang="en-US" sz="1600" dirty="0">
                <a:solidFill>
                  <a:srgbClr val="FF0000"/>
                </a:solidFill>
              </a:rPr>
              <a:t>如何分配资源</a:t>
            </a:r>
            <a:r>
              <a:rPr lang="zh-CN" altLang="en-US" sz="1600" dirty="0">
                <a:solidFill>
                  <a:schemeClr val="tx2"/>
                </a:solidFill>
              </a:rPr>
              <a:t>，并且需要评估以现有资源是否能够达到预期的功能、性能、研发周期目标，成本是否合理，</a:t>
            </a:r>
            <a:r>
              <a:rPr lang="zh-CN" altLang="en-US" sz="1600" dirty="0">
                <a:solidFill>
                  <a:srgbClr val="FF0000"/>
                </a:solidFill>
              </a:rPr>
              <a:t>工程实践活动是否具备可行性</a:t>
            </a:r>
            <a:r>
              <a:rPr lang="zh-CN" altLang="en-US" sz="1600" dirty="0">
                <a:solidFill>
                  <a:schemeClr val="tx2"/>
                </a:solidFill>
              </a:rPr>
              <a:t>。</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1248296229"/>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112DF4B-3954-408D-A03C-C9FC5099052A}"/>
              </a:ext>
            </a:extLst>
          </p:cNvPr>
          <p:cNvPicPr>
            <a:picLocks noChangeAspect="1"/>
          </p:cNvPicPr>
          <p:nvPr/>
        </p:nvPicPr>
        <p:blipFill>
          <a:blip r:embed="rId2"/>
          <a:stretch>
            <a:fillRect/>
          </a:stretch>
        </p:blipFill>
        <p:spPr>
          <a:xfrm>
            <a:off x="2123728" y="2873805"/>
            <a:ext cx="6172117" cy="3423500"/>
          </a:xfrm>
          <a:prstGeom prst="rect">
            <a:avLst/>
          </a:prstGeom>
        </p:spPr>
      </p:pic>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9</a:t>
            </a:fld>
            <a:endParaRPr lang="zh-CN" altLang="en-US" sz="1200" b="0">
              <a:solidFill>
                <a:srgbClr val="898989"/>
              </a:solidFill>
              <a:latin typeface="Calibri" pitchFamily="34" charset="0"/>
              <a:ea typeface="宋体" charset="-122"/>
            </a:endParaRPr>
          </a:p>
        </p:txBody>
      </p:sp>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产品设计</a:t>
            </a:r>
            <a:endParaRPr lang="zh-CN" altLang="en-US" sz="2800" dirty="0">
              <a:solidFill>
                <a:schemeClr val="bg1"/>
              </a:solidFill>
            </a:endParaRPr>
          </a:p>
        </p:txBody>
      </p:sp>
      <p:sp>
        <p:nvSpPr>
          <p:cNvPr id="17" name="圆角矩形 1">
            <a:extLst>
              <a:ext uri="{FF2B5EF4-FFF2-40B4-BE49-F238E27FC236}">
                <a16:creationId xmlns:a16="http://schemas.microsoft.com/office/drawing/2014/main" id="{80E27C0E-769D-4CCE-8205-C4ED7FF08F7B}"/>
              </a:ext>
            </a:extLst>
          </p:cNvPr>
          <p:cNvSpPr/>
          <p:nvPr/>
        </p:nvSpPr>
        <p:spPr>
          <a:xfrm>
            <a:off x="611570" y="960966"/>
            <a:ext cx="8280899" cy="1287366"/>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600" dirty="0">
                <a:solidFill>
                  <a:schemeClr val="tx2"/>
                </a:solidFill>
              </a:rPr>
              <a:t>产品设计是根据产品论证形成的任务输入，形成产品（样机）生产文件的过程。可以细分为</a:t>
            </a:r>
            <a:r>
              <a:rPr lang="zh-CN" altLang="en-US" sz="1600" dirty="0">
                <a:solidFill>
                  <a:srgbClr val="FF0000"/>
                </a:solidFill>
              </a:rPr>
              <a:t>功能性能设计、工艺设计（评审）和七性设计</a:t>
            </a:r>
            <a:r>
              <a:rPr lang="zh-CN" altLang="en-US" sz="1600" dirty="0">
                <a:solidFill>
                  <a:schemeClr val="tx2"/>
                </a:solidFill>
              </a:rPr>
              <a:t>。产品设计是设计师</a:t>
            </a:r>
            <a:r>
              <a:rPr lang="en-US" altLang="zh-CN" sz="1600" dirty="0">
                <a:solidFill>
                  <a:schemeClr val="tx2"/>
                </a:solidFill>
              </a:rPr>
              <a:t>/</a:t>
            </a:r>
            <a:r>
              <a:rPr lang="zh-CN" altLang="en-US" sz="1600" dirty="0">
                <a:solidFill>
                  <a:schemeClr val="tx2"/>
                </a:solidFill>
              </a:rPr>
              <a:t>工程师的主要工作，但往往要与上下游部门互相</a:t>
            </a:r>
            <a:r>
              <a:rPr lang="zh-CN" altLang="en-US" sz="1600" dirty="0">
                <a:solidFill>
                  <a:srgbClr val="FF0000"/>
                </a:solidFill>
              </a:rPr>
              <a:t>配合</a:t>
            </a:r>
            <a:r>
              <a:rPr lang="zh-CN" altLang="en-US" sz="1600" dirty="0">
                <a:solidFill>
                  <a:schemeClr val="tx2"/>
                </a:solidFill>
              </a:rPr>
              <a:t>形成闭环反馈才能设计出满足任务需求的合格产品</a:t>
            </a:r>
          </a:p>
        </p:txBody>
      </p:sp>
      <p:sp>
        <p:nvSpPr>
          <p:cNvPr id="18" name="文本框 17">
            <a:extLst>
              <a:ext uri="{FF2B5EF4-FFF2-40B4-BE49-F238E27FC236}">
                <a16:creationId xmlns:a16="http://schemas.microsoft.com/office/drawing/2014/main" id="{49C118A3-E1A1-49AA-8693-7AB5A2827D81}"/>
              </a:ext>
            </a:extLst>
          </p:cNvPr>
          <p:cNvSpPr txBox="1"/>
          <p:nvPr/>
        </p:nvSpPr>
        <p:spPr>
          <a:xfrm>
            <a:off x="958778" y="2603986"/>
            <a:ext cx="504056" cy="3693319"/>
          </a:xfrm>
          <a:prstGeom prst="rect">
            <a:avLst/>
          </a:prstGeom>
          <a:noFill/>
        </p:spPr>
        <p:txBody>
          <a:bodyPr wrap="square" rtlCol="0">
            <a:spAutoFit/>
          </a:bodyPr>
          <a:lstStyle/>
          <a:p>
            <a:r>
              <a:rPr lang="zh-CN" altLang="en-US" sz="1800" dirty="0">
                <a:latin typeface="微软雅黑" panose="020B0503020204020204" pitchFamily="34" charset="-122"/>
                <a:ea typeface="微软雅黑" panose="020B0503020204020204" pitchFamily="34" charset="-122"/>
              </a:rPr>
              <a:t>通用电子</a:t>
            </a:r>
            <a:endParaRPr lang="en-US" altLang="zh-CN" sz="18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产品开发和制造过程</a:t>
            </a:r>
          </a:p>
        </p:txBody>
      </p:sp>
      <p:cxnSp>
        <p:nvCxnSpPr>
          <p:cNvPr id="19" name="直接箭头连接符 18">
            <a:extLst>
              <a:ext uri="{FF2B5EF4-FFF2-40B4-BE49-F238E27FC236}">
                <a16:creationId xmlns:a16="http://schemas.microsoft.com/office/drawing/2014/main" id="{CE9052F3-7D3B-44E3-B0AE-CEC728091503}"/>
              </a:ext>
            </a:extLst>
          </p:cNvPr>
          <p:cNvCxnSpPr>
            <a:cxnSpLocks/>
          </p:cNvCxnSpPr>
          <p:nvPr/>
        </p:nvCxnSpPr>
        <p:spPr>
          <a:xfrm>
            <a:off x="755576" y="2708920"/>
            <a:ext cx="0" cy="345638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
            <a:extLst>
              <a:ext uri="{FF2B5EF4-FFF2-40B4-BE49-F238E27FC236}">
                <a16:creationId xmlns:a16="http://schemas.microsoft.com/office/drawing/2014/main" id="{92D92106-E304-4BFA-9D7D-853941C72823}"/>
              </a:ext>
            </a:extLst>
          </p:cNvPr>
          <p:cNvSpPr/>
          <p:nvPr/>
        </p:nvSpPr>
        <p:spPr>
          <a:xfrm>
            <a:off x="1763688" y="2628448"/>
            <a:ext cx="7128792" cy="3849350"/>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spTree>
    <p:extLst>
      <p:ext uri="{BB962C8B-B14F-4D97-AF65-F5344CB8AC3E}">
        <p14:creationId xmlns:p14="http://schemas.microsoft.com/office/powerpoint/2010/main" val="4087827203"/>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16281</TotalTime>
  <Words>2002</Words>
  <Application>Microsoft Office PowerPoint</Application>
  <PresentationFormat>全屏显示(4:3)</PresentationFormat>
  <Paragraphs>154</Paragraphs>
  <Slides>31</Slides>
  <Notes>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31</vt:i4>
      </vt:variant>
    </vt:vector>
  </HeadingPairs>
  <TitlesOfParts>
    <vt:vector size="40" baseType="lpstr">
      <vt:lpstr>仿宋_GB2312</vt:lpstr>
      <vt:lpstr>黑体</vt:lpstr>
      <vt:lpstr>宋体</vt:lpstr>
      <vt:lpstr>微软雅黑</vt:lpstr>
      <vt:lpstr>Arial</vt:lpstr>
      <vt:lpstr>Calibri</vt:lpstr>
      <vt:lpstr>Times New Roman</vt:lpstr>
      <vt:lpstr>Wingdings</vt:lpstr>
      <vt:lpstr>Office 主题</vt:lpstr>
      <vt:lpstr>工程概论III</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  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李卫帮</dc:creator>
  <cp:lastModifiedBy>Administrator</cp:lastModifiedBy>
  <cp:revision>1374</cp:revision>
  <dcterms:created xsi:type="dcterms:W3CDTF">2014-04-29T08:12:32Z</dcterms:created>
  <dcterms:modified xsi:type="dcterms:W3CDTF">2022-09-01T16:01:08Z</dcterms:modified>
</cp:coreProperties>
</file>